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4" r:id="rId2"/>
    <p:sldId id="276" r:id="rId3"/>
    <p:sldId id="285" r:id="rId4"/>
    <p:sldId id="286" r:id="rId5"/>
    <p:sldId id="279" r:id="rId6"/>
    <p:sldId id="277" r:id="rId7"/>
    <p:sldId id="280" r:id="rId8"/>
    <p:sldId id="283" r:id="rId9"/>
    <p:sldId id="281" r:id="rId10"/>
    <p:sldId id="287" r:id="rId11"/>
    <p:sldId id="282" r:id="rId12"/>
    <p:sldId id="288" r:id="rId13"/>
    <p:sldId id="289" r:id="rId14"/>
    <p:sldId id="275" r:id="rId15"/>
    <p:sldId id="274" r:id="rId16"/>
    <p:sldId id="273" r:id="rId17"/>
    <p:sldId id="267" r:id="rId18"/>
    <p:sldId id="261" r:id="rId19"/>
    <p:sldId id="268" r:id="rId20"/>
    <p:sldId id="269" r:id="rId21"/>
    <p:sldId id="270" r:id="rId22"/>
    <p:sldId id="271" r:id="rId23"/>
    <p:sldId id="272" r:id="rId24"/>
    <p:sldId id="291" r:id="rId25"/>
    <p:sldId id="290" r:id="rId26"/>
  </p:sldIdLst>
  <p:sldSz cx="12192000" cy="6858000"/>
  <p:notesSz cx="9929813" cy="67992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B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411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3411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1C429-DD31-42EB-A931-0EEE235F5DC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8120"/>
            <a:ext cx="4302919" cy="341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4596" y="6458120"/>
            <a:ext cx="4302919" cy="341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3506A-E1DB-4034-B541-71C83B5EE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9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506A-E1DB-4034-B541-71C83B5EE5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506A-E1DB-4034-B541-71C83B5EE5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4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506A-E1DB-4034-B541-71C83B5EE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53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3506A-E1DB-4034-B541-71C83B5EE5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9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4618-465A-8AD6-6CED-C9E90F820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375A29-CFB1-9796-C9A1-E07728E9B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F4422-ED95-86B8-0AC0-2EADD897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17F01-4747-F1F6-4B87-4491B566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7A02E-1A15-C1B5-48D1-1538A01C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4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D999-2860-31DC-E6DA-C17A336A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26DE5-94B6-7A64-0C12-280A35658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9CA53-CAC3-613D-C7F6-C8BBC2A22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B80C0-559C-3956-ADDB-DFF3ADEC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1B61E-34B4-9D1E-62F4-4ABFF955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7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B74C4-FE31-5133-5A14-2AB9F9F09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2A88C-9094-DE1E-F421-A1CDB1AFB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62FA1-9239-C5A5-C434-A040BB5D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E0F4C-A4EB-F986-199F-D875C5237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56FEB-6279-83C1-3AD3-2872B3241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4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4F41-5D55-2690-F9C4-F51D955B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99473-8BFF-3502-9BE5-38DAC9293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B6109-BD69-8034-B78E-B2AAFEE4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58D35-73CE-B11E-C1EC-091EF389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6D5D2-AA20-1562-BB60-14B71253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09F9-CD7A-3921-67D4-B313E653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72220-3788-623A-9264-63C18511D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94B0F-8F11-E1CD-9FE3-2AF5C91B7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84E06-CD9B-640C-844B-6FC1F980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63B0E-BAC3-CAE0-83B5-3D2C07C5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16E8-ED49-31CB-41CE-4FDF20E9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2DF8-C16A-BE43-3C54-C942ADABC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5FE4A-7B25-5745-F1D2-12CB9FFF9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08D2C-00E7-C695-BD9C-6F139A92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87AB4-A416-BAAF-C78F-D681691F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7C650-1539-0297-89F2-F467323D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68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9A537-C7B6-E9E1-2341-2E305036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A84DD-C1D7-2719-B446-8F9BD0CBB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92FA3-582F-4330-1C53-CFFC39AEE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BB753-CA97-52AD-40D5-1476C27C9E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B0CD2-9DB7-BB58-17FF-0F20DBAE8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A028C-0D20-9D63-C458-96F550CD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DE0E3-10FD-9E9C-4BD0-C51473BC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2D3053-DBB1-C08D-9790-74B6CA2E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0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4F21B-A82E-87BA-CB73-A2A7A9F8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E2845-1732-6A92-AD03-B7DDA25A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C9F97-7C7B-E580-93FD-FCE44073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805C1-695E-ACFC-F485-384BBF43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0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21C33F-1363-D027-F464-A6C8F7F3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24C5F-0615-4021-7F60-8F846A60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0A557-E7EC-DD98-B168-3C37D543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C3AA-D321-C2F5-C425-C8171EAA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4A9BA-D64D-61D9-820C-A356DB67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DD740-ABAF-D82A-3440-D245FCEA2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36EC8-C5F1-040B-1824-E9BC938EA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5C395-F385-1D0E-DBCE-A12E8B40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028DD-7C83-FD8D-4EA3-8A1C5C51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0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DB1E-7F6E-E209-7881-94BF0E5D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B1D659-FC9C-8607-32AC-2D73290BF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D2DA2-3980-BCA2-A44C-C3B39E117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BCC29-F8D7-A825-FAB5-2F9E7A3B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28F0E-1AE4-40CF-C1C6-2BF53CD1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03085-3744-33A0-656F-0E4C4E1B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7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2FE1F-27F4-FA2B-5D64-444997E2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61E32-9662-0260-8DE5-5BA8E0FA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C922A-445D-9AD4-0F5A-A77D29025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E13503-ADCA-414A-A17F-43781B4527C9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AC68B-0D0A-C0E7-FA8F-9E914AFFF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583F5-4E68-4FBB-F772-5D45FB8C1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084F4D-B376-4300-A0B7-67AA8E17E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6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tiff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i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CE50C-08A0-47FB-FA70-39489B4D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944" y="1480837"/>
            <a:ext cx="7871883" cy="3562028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9DCA0-52FB-69DD-6D57-B12871A3FDD7}"/>
              </a:ext>
            </a:extLst>
          </p:cNvPr>
          <p:cNvSpPr txBox="1"/>
          <p:nvPr/>
        </p:nvSpPr>
        <p:spPr>
          <a:xfrm>
            <a:off x="5785885" y="4903722"/>
            <a:ext cx="3850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Experimented and Presented by</a:t>
            </a:r>
          </a:p>
          <a:p>
            <a:r>
              <a:rPr lang="en-US" dirty="0">
                <a:cs typeface="Times New Roman" panose="02020603050405020304" pitchFamily="18" charset="0"/>
              </a:rPr>
              <a:t>Md. Istiak Ahammed</a:t>
            </a:r>
          </a:p>
          <a:p>
            <a:r>
              <a:rPr lang="en-US" dirty="0">
                <a:cs typeface="Times New Roman" panose="02020603050405020304" pitchFamily="18" charset="0"/>
              </a:rPr>
              <a:t>ID: 2024100207</a:t>
            </a:r>
          </a:p>
          <a:p>
            <a:r>
              <a:rPr lang="en-US" dirty="0">
                <a:cs typeface="Times New Roman" panose="02020603050405020304" pitchFamily="18" charset="0"/>
              </a:rPr>
              <a:t>Robot and Smart System Engineering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D994A9-8C9E-B7EB-2C71-D64255CD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44" y="527742"/>
            <a:ext cx="5477579" cy="4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8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Experimental Design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841248" y="1791325"/>
            <a:ext cx="2952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Performance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BC73E-A3EF-AF2F-5A5C-A3845B5D3B51}"/>
              </a:ext>
            </a:extLst>
          </p:cNvPr>
          <p:cNvSpPr txBox="1"/>
          <p:nvPr/>
        </p:nvSpPr>
        <p:spPr>
          <a:xfrm>
            <a:off x="841247" y="2252990"/>
            <a:ext cx="10674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performance metrics used to evaluate the proposed energy prediction model are statistical measures.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BA77ED-9E00-A59E-76BB-36423B4F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53" y="2622322"/>
            <a:ext cx="3715572" cy="29428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DC0297-900E-5CAF-A932-D51577086F8B}"/>
                  </a:ext>
                </a:extLst>
              </p:cNvPr>
              <p:cNvSpPr txBox="1"/>
              <p:nvPr/>
            </p:nvSpPr>
            <p:spPr>
              <a:xfrm>
                <a:off x="1049720" y="5736461"/>
                <a:ext cx="3348038" cy="824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/>
                          </m:ctrlPr>
                        </m:sSubPr>
                        <m:e>
                          <m:r>
                            <a:rPr lang="en-US" b="0" i="1" smtClean="0"/>
                            <m:t>𝑥</m:t>
                          </m:r>
                        </m:e>
                        <m:sub>
                          <m:r>
                            <a:rPr lang="en-US" b="0" i="1" smtClean="0"/>
                            <m:t>𝑖</m:t>
                          </m:r>
                        </m:sub>
                      </m:sSub>
                      <m:r>
                        <a:rPr lang="en-US" b="0" i="1" smtClean="0"/>
                        <m:t>=</m:t>
                      </m:r>
                      <m:r>
                        <a:rPr lang="en-US" b="0" i="1" smtClean="0"/>
                        <m:t>𝐼𝑛𝑝𝑢𝑡</m:t>
                      </m:r>
                      <m:r>
                        <a:rPr lang="en-US" b="0" i="1" smtClean="0"/>
                        <m:t>, </m:t>
                      </m:r>
                      <m:sSub>
                        <m:sSubPr>
                          <m:ctrlPr>
                            <a:rPr lang="en-US" b="0" i="1" smtClean="0"/>
                          </m:ctrlPr>
                        </m:sSubPr>
                        <m:e>
                          <m:r>
                            <a:rPr lang="en-US" b="0" i="1" smtClean="0"/>
                            <m:t>𝑦</m:t>
                          </m:r>
                        </m:e>
                        <m:sub>
                          <m:r>
                            <a:rPr lang="en-US" b="0" i="1" smtClean="0"/>
                            <m:t>𝑖</m:t>
                          </m:r>
                        </m:sub>
                      </m:sSub>
                      <m:r>
                        <a:rPr lang="en-US" b="0" i="1" smtClean="0"/>
                        <m:t>=</m:t>
                      </m:r>
                      <m:r>
                        <a:rPr lang="en-US" b="0" i="1" smtClean="0"/>
                        <m:t>𝑎𝑐𝑡𝑢𝑎𝑙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𝑜𝑢𝑡𝑝𝑢𝑡</m:t>
                      </m:r>
                      <m:r>
                        <a:rPr lang="en-US" b="0" i="1" smtClean="0"/>
                        <m:t>, </m:t>
                      </m:r>
                    </m:oMath>
                  </m:oMathPara>
                </a14:m>
                <a:endParaRPr lang="en-US" b="0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/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/>
                              </m:ctrlPr>
                            </m:accPr>
                            <m:e>
                              <m:r>
                                <a:rPr lang="en-US" b="0" i="1" smtClean="0"/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/>
                            <m:t>𝑖</m:t>
                          </m:r>
                        </m:sub>
                      </m:sSub>
                      <m:r>
                        <a:rPr lang="en-US" b="0" i="1" smtClean="0"/>
                        <m:t>=</m:t>
                      </m:r>
                      <m:r>
                        <a:rPr lang="en-US" b="0" i="1" smtClean="0"/>
                        <m:t>𝑝𝑟𝑒𝑑𝑖𝑐𝑡𝑒𝑑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𝑜𝑢𝑡𝑝𝑢𝑡</m:t>
                      </m:r>
                      <m:r>
                        <a:rPr lang="en-US" b="0" i="1" smtClean="0"/>
                        <m:t>, </m:t>
                      </m:r>
                    </m:oMath>
                  </m:oMathPara>
                </a14:m>
                <a:endParaRPr lang="en-US" b="0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/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/>
                              </m:ctrlPr>
                            </m:accPr>
                            <m:e>
                              <m:r>
                                <a:rPr lang="en-US" b="0" i="1" smtClean="0"/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/>
                            <m:t>𝑖</m:t>
                          </m:r>
                        </m:sub>
                      </m:sSub>
                      <m:r>
                        <a:rPr lang="en-US" b="0" i="1" smtClean="0"/>
                        <m:t>=</m:t>
                      </m:r>
                      <m:r>
                        <a:rPr lang="en-US" i="1"/>
                        <m:t>𝑚𝑒𝑎𝑛</m:t>
                      </m:r>
                      <m:r>
                        <a:rPr lang="en-US" i="1"/>
                        <m:t> </m:t>
                      </m:r>
                      <m:r>
                        <a:rPr lang="en-US" i="1"/>
                        <m:t>𝑜𝑓</m:t>
                      </m:r>
                      <m:r>
                        <a:rPr lang="en-US" i="1"/>
                        <m:t> </m:t>
                      </m:r>
                      <m:r>
                        <a:rPr lang="en-US" i="1"/>
                        <m:t>𝑎𝑐𝑡𝑢𝑎𝑙</m:t>
                      </m:r>
                      <m:r>
                        <a:rPr lang="en-US" i="1"/>
                        <m:t> </m:t>
                      </m:r>
                      <m:r>
                        <a:rPr lang="en-US" i="1"/>
                        <m:t>𝑜𝑢𝑡𝑝𝑢𝑡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DC0297-900E-5CAF-A932-D5157708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20" y="5736461"/>
                <a:ext cx="3348038" cy="824649"/>
              </a:xfrm>
              <a:prstGeom prst="rect">
                <a:avLst/>
              </a:prstGeom>
              <a:blipFill>
                <a:blip r:embed="rId3"/>
                <a:stretch>
                  <a:fillRect b="-1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2F32351-D6B1-88ED-6FE7-5377993E0713}"/>
              </a:ext>
            </a:extLst>
          </p:cNvPr>
          <p:cNvSpPr txBox="1"/>
          <p:nvPr/>
        </p:nvSpPr>
        <p:spPr>
          <a:xfrm>
            <a:off x="4769615" y="2930134"/>
            <a:ext cx="64788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70C0"/>
                </a:solidFill>
                <a:effectLst/>
              </a:rPr>
              <a:t>from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sklearn.metrics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1600" b="0" dirty="0">
                <a:solidFill>
                  <a:srgbClr val="0070C0"/>
                </a:solidFill>
                <a:effectLst/>
              </a:rPr>
              <a:t>import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1600" b="0" dirty="0" err="1">
                <a:solidFill>
                  <a:schemeClr val="accent2"/>
                </a:solidFill>
                <a:effectLst/>
              </a:rPr>
              <a:t>mean_absolute_error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600" b="0" dirty="0" err="1">
                <a:solidFill>
                  <a:schemeClr val="accent2"/>
                </a:solidFill>
                <a:effectLst/>
              </a:rPr>
              <a:t>mean_squared_error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600" b="0" dirty="0">
                <a:solidFill>
                  <a:schemeClr val="accent2"/>
                </a:solidFill>
                <a:effectLst/>
              </a:rPr>
              <a:t>r2_score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600" b="0" dirty="0" err="1">
                <a:solidFill>
                  <a:schemeClr val="accent2"/>
                </a:solidFill>
                <a:effectLst/>
              </a:rPr>
              <a:t>mean_absolute_percentage_error</a:t>
            </a:r>
            <a:endParaRPr lang="en-US" sz="1600" b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05DE1B-1290-5D2C-30D4-50BFE30C12FD}"/>
              </a:ext>
            </a:extLst>
          </p:cNvPr>
          <p:cNvSpPr txBox="1"/>
          <p:nvPr/>
        </p:nvSpPr>
        <p:spPr>
          <a:xfrm>
            <a:off x="4808537" y="3680783"/>
            <a:ext cx="66328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6A9955"/>
                </a:solidFill>
                <a:effectLst/>
              </a:rPr>
              <a:t># Calculate performance metrics for HL and CL</a:t>
            </a:r>
            <a:endParaRPr lang="en-US" sz="1600" dirty="0">
              <a:solidFill>
                <a:srgbClr val="D4D4D4"/>
              </a:solidFill>
            </a:endParaRPr>
          </a:p>
          <a:p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mae_hl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mean_absolute_error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y_test_hl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y_pred_hl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  <a:p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rmse_hl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np.sqrt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mean_squared_error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y_test_hl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y_pred_hl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))</a:t>
            </a:r>
          </a:p>
          <a:p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mape_hl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mean_absolute_percentage_error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y_test_hl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y_pred_hl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 * </a:t>
            </a:r>
            <a:r>
              <a:rPr lang="en-US" sz="1600" b="0" dirty="0">
                <a:solidFill>
                  <a:srgbClr val="A2BF94"/>
                </a:solidFill>
                <a:effectLst/>
              </a:rPr>
              <a:t>100</a:t>
            </a:r>
            <a:endParaRPr lang="en-US" sz="1600" dirty="0">
              <a:solidFill>
                <a:srgbClr val="A2BF94"/>
              </a:solidFill>
            </a:endParaRPr>
          </a:p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r2_hl = r2_score(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y_test_hl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y_pred_hl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5029CC-280F-805B-1EBF-7205C7D1437D}"/>
              </a:ext>
            </a:extLst>
          </p:cNvPr>
          <p:cNvSpPr txBox="1"/>
          <p:nvPr/>
        </p:nvSpPr>
        <p:spPr>
          <a:xfrm>
            <a:off x="4808537" y="5118522"/>
            <a:ext cx="67010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mae_cl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mean_absolute_error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y_test_cl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y_pred_cl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  <a:p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rmse_cl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np.sqrt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mean_squared_error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y_test_cl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y_pred_cl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))</a:t>
            </a:r>
          </a:p>
          <a:p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mape_cl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mean_absolute_percentage_error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y_test_cl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y_pred_cl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 * </a:t>
            </a:r>
            <a:r>
              <a:rPr lang="en-US" sz="1600" b="0" dirty="0">
                <a:solidFill>
                  <a:srgbClr val="A2BF94"/>
                </a:solidFill>
                <a:effectLst/>
              </a:rPr>
              <a:t>100</a:t>
            </a:r>
          </a:p>
          <a:p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r2_cl = r2_score(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y_test_cl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y_pred_cl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300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Experimental Design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841248" y="1791325"/>
            <a:ext cx="663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Parameter Initialization for XGBoost (Grid Search)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850A83-E705-5961-32B0-F2798FE59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584159"/>
              </p:ext>
            </p:extLst>
          </p:nvPr>
        </p:nvGraphicFramePr>
        <p:xfrm>
          <a:off x="841247" y="2270622"/>
          <a:ext cx="10476296" cy="393967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68653">
                  <a:extLst>
                    <a:ext uri="{9D8B030D-6E8A-4147-A177-3AD203B41FA5}">
                      <a16:colId xmlns:a16="http://schemas.microsoft.com/office/drawing/2014/main" val="1223640908"/>
                    </a:ext>
                  </a:extLst>
                </a:gridCol>
                <a:gridCol w="4324350">
                  <a:extLst>
                    <a:ext uri="{9D8B030D-6E8A-4147-A177-3AD203B41FA5}">
                      <a16:colId xmlns:a16="http://schemas.microsoft.com/office/drawing/2014/main" val="1216738823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77601519"/>
                    </a:ext>
                  </a:extLst>
                </a:gridCol>
                <a:gridCol w="2344993">
                  <a:extLst>
                    <a:ext uri="{9D8B030D-6E8A-4147-A177-3AD203B41FA5}">
                      <a16:colId xmlns:a16="http://schemas.microsoft.com/office/drawing/2014/main" val="930901187"/>
                    </a:ext>
                  </a:extLst>
                </a:gridCol>
              </a:tblGrid>
              <a:tr h="395015">
                <a:tc>
                  <a:txBody>
                    <a:bodyPr/>
                    <a:lstStyle/>
                    <a:p>
                      <a:r>
                        <a:rPr lang="en-US" sz="16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Paper’s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Experiment’s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50246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learning_rate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Step size shrinkage used to prevent overfitting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08427"/>
                  </a:ext>
                </a:extLst>
              </a:tr>
              <a:tr h="384543">
                <a:tc>
                  <a:txBody>
                    <a:bodyPr/>
                    <a:lstStyle/>
                    <a:p>
                      <a:r>
                        <a:rPr lang="en-US" sz="1600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Minimum loss reduction to make a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16572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en-US" sz="1600" dirty="0" err="1"/>
                        <a:t>max_depth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Maximum depth of a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602478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en-US" sz="1600" dirty="0" err="1"/>
                        <a:t>n_estimators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boosting rounds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511239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reg_alpha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L1 regularization term on 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846832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reg_lambda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L2 regularization term on 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558735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en-US" sz="1600" dirty="0"/>
                        <a:t>subsample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Fraction of samples used for fitting each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0.7/0.75 (HL/CL)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804440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colsample_bytree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Fraction of features used for each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90874"/>
                  </a:ext>
                </a:extLst>
              </a:tr>
              <a:tr h="395015">
                <a:tc>
                  <a:txBody>
                    <a:bodyPr/>
                    <a:lstStyle/>
                    <a:p>
                      <a:r>
                        <a:rPr lang="en-US" sz="1600" dirty="0" err="1"/>
                        <a:t>min_child_weight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Whether to print running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003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28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Experimental Design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841248" y="1791325"/>
            <a:ext cx="2767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and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889F32-B0CA-1D49-D955-3A0A87A1DD9D}"/>
              </a:ext>
            </a:extLst>
          </p:cNvPr>
          <p:cNvSpPr txBox="1"/>
          <p:nvPr/>
        </p:nvSpPr>
        <p:spPr>
          <a:xfrm>
            <a:off x="841248" y="2373225"/>
            <a:ext cx="5189445" cy="379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10-fold cross-validation has been conducted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Energy efficiency dataset is divided into 10 folds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9 of them are utilized to train the model, and the remaining fold is applied for testing.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Repeated this step 10 times, each time a different fold from the dataset is used for testing and the remaining 9 folds for 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Hyper parameters has defined by using Grid Search techniques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E038C-6A0D-91D4-5F10-54994B127C41}"/>
              </a:ext>
            </a:extLst>
          </p:cNvPr>
          <p:cNvSpPr/>
          <p:nvPr/>
        </p:nvSpPr>
        <p:spPr>
          <a:xfrm>
            <a:off x="6715124" y="1714500"/>
            <a:ext cx="4365879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Loading dataset and initializing counter C=1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E800C-7135-A45D-4141-E65A04DE99A4}"/>
              </a:ext>
            </a:extLst>
          </p:cNvPr>
          <p:cNvSpPr/>
          <p:nvPr/>
        </p:nvSpPr>
        <p:spPr>
          <a:xfrm>
            <a:off x="6715124" y="2381524"/>
            <a:ext cx="436587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Dividing dataset using 10- fold CV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10-folds (F1, F2, …, F10)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BF7D5-93E2-5B22-E20B-799BB6EDE556}"/>
              </a:ext>
            </a:extLst>
          </p:cNvPr>
          <p:cNvSpPr/>
          <p:nvPr/>
        </p:nvSpPr>
        <p:spPr>
          <a:xfrm>
            <a:off x="6715124" y="3048548"/>
            <a:ext cx="436587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Selecting different combination for training and testing (9-training and 1-testing)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D4FBA5-71AE-0112-5164-E553034E15FB}"/>
              </a:ext>
            </a:extLst>
          </p:cNvPr>
          <p:cNvSpPr/>
          <p:nvPr/>
        </p:nvSpPr>
        <p:spPr>
          <a:xfrm>
            <a:off x="6715124" y="3836342"/>
            <a:ext cx="1962151" cy="678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9-folds for training the XGBoost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D1219E-A16E-9DCE-DD40-3EBB91D2D161}"/>
              </a:ext>
            </a:extLst>
          </p:cNvPr>
          <p:cNvSpPr/>
          <p:nvPr/>
        </p:nvSpPr>
        <p:spPr>
          <a:xfrm>
            <a:off x="9118852" y="3836342"/>
            <a:ext cx="1962151" cy="678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1-fold for testing the XGBoost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282871-3099-5C16-503C-4DE32CDF25AF}"/>
              </a:ext>
            </a:extLst>
          </p:cNvPr>
          <p:cNvSpPr/>
          <p:nvPr/>
        </p:nvSpPr>
        <p:spPr>
          <a:xfrm>
            <a:off x="9118852" y="4726679"/>
            <a:ext cx="1962151" cy="483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Computing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85450E-8931-CE97-DF27-765D80C55B32}"/>
              </a:ext>
            </a:extLst>
          </p:cNvPr>
          <p:cNvSpPr/>
          <p:nvPr/>
        </p:nvSpPr>
        <p:spPr>
          <a:xfrm>
            <a:off x="9118852" y="5422004"/>
            <a:ext cx="1962151" cy="4834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Increasing counter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 = C + 1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7E0849-C46F-EB5D-E6D4-E4744F6AC676}"/>
              </a:ext>
            </a:extLst>
          </p:cNvPr>
          <p:cNvSpPr/>
          <p:nvPr/>
        </p:nvSpPr>
        <p:spPr>
          <a:xfrm>
            <a:off x="9598337" y="6117329"/>
            <a:ext cx="1003179" cy="4834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 C&gt;10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DF6698-11A2-4702-4449-60B0F3048D3B}"/>
              </a:ext>
            </a:extLst>
          </p:cNvPr>
          <p:cNvSpPr/>
          <p:nvPr/>
        </p:nvSpPr>
        <p:spPr>
          <a:xfrm>
            <a:off x="6715124" y="6117328"/>
            <a:ext cx="1962151" cy="483496"/>
          </a:xfrm>
          <a:prstGeom prst="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Compute average results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CF2FF7-45F4-67EC-6075-E2D0F870C23F}"/>
              </a:ext>
            </a:extLst>
          </p:cNvPr>
          <p:cNvCxnSpPr>
            <a:cxnSpLocks/>
            <a:stCxn id="20" idx="3"/>
            <a:endCxn id="6" idx="3"/>
          </p:cNvCxnSpPr>
          <p:nvPr/>
        </p:nvCxnSpPr>
        <p:spPr>
          <a:xfrm flipV="1">
            <a:off x="10601516" y="1945333"/>
            <a:ext cx="479487" cy="4413744"/>
          </a:xfrm>
          <a:prstGeom prst="bentConnector3">
            <a:avLst>
              <a:gd name="adj1" fmla="val 147676"/>
            </a:avLst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EAB77C-A460-A0AE-DEAD-8170C16EB629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8898064" y="2176165"/>
            <a:ext cx="0" cy="20535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A8412B-8B6C-A91F-36C1-25D542DA5AC7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8898064" y="2843189"/>
            <a:ext cx="0" cy="20535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CF5B0B-2D44-2AA0-4262-D17CA8BA6A78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8677275" y="4175596"/>
            <a:ext cx="441577" cy="0"/>
          </a:xfrm>
          <a:prstGeom prst="straightConnector1">
            <a:avLst/>
          </a:prstGeom>
          <a:ln w="3175"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E3A851-26EE-AD8A-D221-4CFFA639C7E4}"/>
              </a:ext>
            </a:extLst>
          </p:cNvPr>
          <p:cNvCxnSpPr>
            <a:stCxn id="9" idx="2"/>
          </p:cNvCxnSpPr>
          <p:nvPr/>
        </p:nvCxnSpPr>
        <p:spPr>
          <a:xfrm>
            <a:off x="8898064" y="3510213"/>
            <a:ext cx="0" cy="66538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59245E3-097F-6B2C-631A-BC35734FF85E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10099928" y="4514850"/>
            <a:ext cx="0" cy="21182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B5EDEB-667D-FCBE-9AD3-2CE5A5DBCA40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0099928" y="5210175"/>
            <a:ext cx="0" cy="21182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0F271B-43F8-E136-8C29-87DD4104A68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10099927" y="5905500"/>
            <a:ext cx="1" cy="211829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708077-3413-0CC0-9616-E65E9434BCA1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flipH="1" flipV="1">
            <a:off x="8677275" y="6359076"/>
            <a:ext cx="921062" cy="1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02B85CA-A8B1-574B-6BF3-98676EAE2E91}"/>
              </a:ext>
            </a:extLst>
          </p:cNvPr>
          <p:cNvSpPr txBox="1"/>
          <p:nvPr/>
        </p:nvSpPr>
        <p:spPr>
          <a:xfrm>
            <a:off x="8909177" y="6066777"/>
            <a:ext cx="449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0098DB-4C08-33A9-6AE4-D1A354B2C1EC}"/>
              </a:ext>
            </a:extLst>
          </p:cNvPr>
          <p:cNvSpPr txBox="1"/>
          <p:nvPr/>
        </p:nvSpPr>
        <p:spPr>
          <a:xfrm>
            <a:off x="10718316" y="6066777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D4ADF3-3817-A8EF-AF96-DDBAF2189B9C}"/>
              </a:ext>
            </a:extLst>
          </p:cNvPr>
          <p:cNvSpPr txBox="1"/>
          <p:nvPr/>
        </p:nvSpPr>
        <p:spPr>
          <a:xfrm>
            <a:off x="6753069" y="5005726"/>
            <a:ext cx="1962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1438553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Experimental Design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841248" y="1743700"/>
            <a:ext cx="3548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and Testing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A4131-925E-621A-DD76-0E442F4162C2}"/>
              </a:ext>
            </a:extLst>
          </p:cNvPr>
          <p:cNvSpPr txBox="1"/>
          <p:nvPr/>
        </p:nvSpPr>
        <p:spPr>
          <a:xfrm>
            <a:off x="865953" y="2339128"/>
            <a:ext cx="5230047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6A9955"/>
                </a:solidFill>
                <a:effectLst/>
              </a:rPr>
              <a:t># Load dataset</a:t>
            </a:r>
            <a:endParaRPr lang="en-US" sz="1100" b="0" dirty="0">
              <a:solidFill>
                <a:srgbClr val="D4D4D4"/>
              </a:solidFill>
              <a:effectLst/>
            </a:endParaRPr>
          </a:p>
          <a:p>
            <a:r>
              <a:rPr lang="en-US" sz="1100" b="0" dirty="0">
                <a:effectLst/>
              </a:rPr>
              <a:t>data = </a:t>
            </a:r>
            <a:r>
              <a:rPr lang="en-US" sz="1100" b="0" dirty="0" err="1">
                <a:effectLst/>
              </a:rPr>
              <a:t>pd.read_csv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('../data/ENB2012_data_with_columns.csv')</a:t>
            </a:r>
          </a:p>
          <a:p>
            <a:br>
              <a:rPr lang="en-US" sz="1100" b="0" dirty="0">
                <a:solidFill>
                  <a:schemeClr val="accent2"/>
                </a:solidFill>
                <a:effectLst/>
              </a:rPr>
            </a:br>
            <a:r>
              <a:rPr lang="en-US" sz="1100" b="0" dirty="0">
                <a:solidFill>
                  <a:srgbClr val="6A9955"/>
                </a:solidFill>
                <a:effectLst/>
              </a:rPr>
              <a:t># Check for </a:t>
            </a:r>
            <a:r>
              <a:rPr lang="en-US" sz="1100" b="0" dirty="0" err="1">
                <a:solidFill>
                  <a:srgbClr val="6A9955"/>
                </a:solidFill>
                <a:effectLst/>
              </a:rPr>
              <a:t>NaN</a:t>
            </a:r>
            <a:r>
              <a:rPr lang="en-US" sz="1100" b="0" dirty="0">
                <a:solidFill>
                  <a:srgbClr val="6A9955"/>
                </a:solidFill>
                <a:effectLst/>
              </a:rPr>
              <a:t> values and replace or drop them</a:t>
            </a:r>
            <a:endParaRPr lang="en-US" sz="1100" b="0" dirty="0">
              <a:solidFill>
                <a:srgbClr val="D4D4D4"/>
              </a:solidFill>
              <a:effectLst/>
            </a:endParaRPr>
          </a:p>
          <a:p>
            <a:r>
              <a:rPr lang="en-US" sz="1100" b="0" dirty="0">
                <a:effectLst/>
              </a:rPr>
              <a:t>data = </a:t>
            </a:r>
            <a:r>
              <a:rPr lang="en-US" sz="1100" b="0" dirty="0" err="1">
                <a:effectLst/>
              </a:rPr>
              <a:t>data.replace</a:t>
            </a:r>
            <a:r>
              <a:rPr lang="en-US" sz="1100" b="0" dirty="0">
                <a:effectLst/>
              </a:rPr>
              <a:t>([np.inf, -np.inf], </a:t>
            </a:r>
            <a:r>
              <a:rPr lang="en-US" sz="1100" b="0" dirty="0" err="1">
                <a:effectLst/>
              </a:rPr>
              <a:t>np.nan</a:t>
            </a:r>
            <a:r>
              <a:rPr lang="en-US" sz="1100" b="0" dirty="0">
                <a:effectLst/>
              </a:rPr>
              <a:t>)</a:t>
            </a:r>
          </a:p>
          <a:p>
            <a:r>
              <a:rPr lang="en-US" sz="1100" b="0" dirty="0">
                <a:effectLst/>
              </a:rPr>
              <a:t>data = </a:t>
            </a:r>
            <a:r>
              <a:rPr lang="en-US" sz="1100" b="0" dirty="0" err="1">
                <a:effectLst/>
              </a:rPr>
              <a:t>data.dropna</a:t>
            </a:r>
            <a:r>
              <a:rPr lang="en-US" sz="1100" b="0" dirty="0">
                <a:effectLst/>
              </a:rPr>
              <a:t>()</a:t>
            </a:r>
          </a:p>
          <a:p>
            <a:br>
              <a:rPr lang="en-US" sz="1100" b="0" dirty="0">
                <a:solidFill>
                  <a:srgbClr val="D4D4D4"/>
                </a:solidFill>
                <a:effectLst/>
              </a:rPr>
            </a:br>
            <a:r>
              <a:rPr lang="en-US" sz="1100" b="0" dirty="0">
                <a:solidFill>
                  <a:srgbClr val="6A9955"/>
                </a:solidFill>
                <a:effectLst/>
              </a:rPr>
              <a:t># Define input and output variables</a:t>
            </a:r>
            <a:endParaRPr lang="en-US" sz="1100" b="0" dirty="0">
              <a:solidFill>
                <a:srgbClr val="D4D4D4"/>
              </a:solidFill>
              <a:effectLst/>
            </a:endParaRPr>
          </a:p>
          <a:p>
            <a:r>
              <a:rPr lang="en-US" sz="1100" b="0" dirty="0">
                <a:effectLst/>
              </a:rPr>
              <a:t>X = </a:t>
            </a:r>
            <a:r>
              <a:rPr lang="en-US" sz="1100" b="0" dirty="0" err="1">
                <a:effectLst/>
              </a:rPr>
              <a:t>data.iloc</a:t>
            </a:r>
            <a:r>
              <a:rPr lang="en-US" sz="1100" b="0" dirty="0">
                <a:effectLst/>
              </a:rPr>
              <a:t>[:, :-2]</a:t>
            </a:r>
          </a:p>
          <a:p>
            <a:r>
              <a:rPr lang="en-US" sz="1100" b="0" dirty="0" err="1">
                <a:effectLst/>
              </a:rPr>
              <a:t>y_hl</a:t>
            </a:r>
            <a:r>
              <a:rPr lang="en-US" sz="1100" b="0" dirty="0">
                <a:effectLst/>
              </a:rPr>
              <a:t> = data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['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Heating_Load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']</a:t>
            </a:r>
          </a:p>
          <a:p>
            <a:r>
              <a:rPr lang="en-US" sz="1100" b="0" dirty="0" err="1">
                <a:effectLst/>
              </a:rPr>
              <a:t>y_cl</a:t>
            </a:r>
            <a:r>
              <a:rPr lang="en-US" sz="1100" b="0" dirty="0">
                <a:effectLst/>
              </a:rPr>
              <a:t> = data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['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Cooling_Load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81A14-E327-675A-AE53-A61014932B68}"/>
              </a:ext>
            </a:extLst>
          </p:cNvPr>
          <p:cNvSpPr txBox="1"/>
          <p:nvPr/>
        </p:nvSpPr>
        <p:spPr>
          <a:xfrm>
            <a:off x="841248" y="4427272"/>
            <a:ext cx="665492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6A9955"/>
                </a:solidFill>
                <a:effectLst/>
              </a:rPr>
              <a:t># Initialize models with best parameters</a:t>
            </a:r>
            <a:endParaRPr lang="en-US" sz="1100" b="0" dirty="0">
              <a:solidFill>
                <a:srgbClr val="D4D4D4"/>
              </a:solidFill>
              <a:effectLst/>
            </a:endParaRPr>
          </a:p>
          <a:p>
            <a:r>
              <a:rPr lang="en-US" sz="1100" b="0" dirty="0" err="1">
                <a:effectLst/>
              </a:rPr>
              <a:t>best_params_hl</a:t>
            </a:r>
            <a:r>
              <a:rPr lang="en-US" sz="1100" b="0" dirty="0">
                <a:effectLst/>
              </a:rPr>
              <a:t> = 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{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colsample_bytree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0.7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'gamma':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learning_rate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0.1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max_depth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150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min_child_weight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1.8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n_estimators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2000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reg_alpha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0.01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reg_lambda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0.8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'subsample':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0.7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'silent':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rgbClr val="CE9178"/>
                </a:solidFill>
                <a:effectLst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</a:rPr>
              <a:t>nthread</a:t>
            </a:r>
            <a:r>
              <a:rPr lang="en-US" sz="1100" b="0" dirty="0">
                <a:solidFill>
                  <a:srgbClr val="CE9178"/>
                </a:solidFill>
                <a:effectLst/>
              </a:rPr>
              <a:t>'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: -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}</a:t>
            </a:r>
          </a:p>
          <a:p>
            <a:r>
              <a:rPr lang="en-US" sz="1100" b="0" dirty="0" err="1">
                <a:effectLst/>
              </a:rPr>
              <a:t>best_params_cl</a:t>
            </a:r>
            <a:r>
              <a:rPr lang="en-US" sz="1100" b="0" dirty="0">
                <a:effectLst/>
              </a:rPr>
              <a:t> = 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{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colsample_bytree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0.7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'gamma':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learning_rate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0.1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max_depth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150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min_child_weight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1.8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n_estimators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2000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reg_alpha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0.01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reg_lambda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0.8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'subsample':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0.75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'silent': 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</a:t>
            </a:r>
            <a:r>
              <a:rPr lang="en-US" sz="1100" b="0" dirty="0" err="1">
                <a:solidFill>
                  <a:schemeClr val="accent2"/>
                </a:solidFill>
                <a:effectLst/>
              </a:rPr>
              <a:t>nthread</a:t>
            </a:r>
            <a:r>
              <a:rPr lang="en-US" sz="1100" b="0" dirty="0">
                <a:solidFill>
                  <a:schemeClr val="accent2"/>
                </a:solidFill>
                <a:effectLst/>
              </a:rPr>
              <a:t>': 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-</a:t>
            </a:r>
            <a:r>
              <a:rPr lang="en-US" sz="1100" b="0" dirty="0">
                <a:solidFill>
                  <a:srgbClr val="B5CEA8"/>
                </a:solidFill>
                <a:effectLst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</a:rPr>
              <a:t>}</a:t>
            </a:r>
          </a:p>
          <a:p>
            <a:br>
              <a:rPr lang="en-US" sz="1100" b="0" dirty="0">
                <a:solidFill>
                  <a:srgbClr val="D4D4D4"/>
                </a:solidFill>
                <a:effectLst/>
              </a:rPr>
            </a:br>
            <a:r>
              <a:rPr lang="en-US" sz="1100" b="0" dirty="0" err="1">
                <a:effectLst/>
              </a:rPr>
              <a:t>xgb_model_hl</a:t>
            </a:r>
            <a:r>
              <a:rPr lang="en-US" sz="1100" b="0" dirty="0">
                <a:effectLst/>
              </a:rPr>
              <a:t> = </a:t>
            </a:r>
            <a:r>
              <a:rPr lang="en-US" sz="1100" b="0" dirty="0" err="1">
                <a:effectLst/>
              </a:rPr>
              <a:t>XGBRegressor</a:t>
            </a:r>
            <a:r>
              <a:rPr lang="en-US" sz="1100" b="0" dirty="0">
                <a:effectLst/>
              </a:rPr>
              <a:t>(**</a:t>
            </a:r>
            <a:r>
              <a:rPr lang="en-US" sz="1100" b="0" dirty="0" err="1">
                <a:effectLst/>
              </a:rPr>
              <a:t>best_params_hl</a:t>
            </a:r>
            <a:r>
              <a:rPr lang="en-US" sz="1100" b="0" dirty="0">
                <a:effectLst/>
              </a:rPr>
              <a:t>)</a:t>
            </a:r>
          </a:p>
          <a:p>
            <a:r>
              <a:rPr lang="en-US" sz="1100" b="0" dirty="0" err="1">
                <a:effectLst/>
              </a:rPr>
              <a:t>xgb_model_cl</a:t>
            </a:r>
            <a:r>
              <a:rPr lang="en-US" sz="1100" b="0" dirty="0">
                <a:effectLst/>
              </a:rPr>
              <a:t> = </a:t>
            </a:r>
            <a:r>
              <a:rPr lang="en-US" sz="1100" b="0" dirty="0" err="1">
                <a:effectLst/>
              </a:rPr>
              <a:t>XGBRegressor</a:t>
            </a:r>
            <a:r>
              <a:rPr lang="en-US" sz="1100" b="0" dirty="0">
                <a:effectLst/>
              </a:rPr>
              <a:t>(**</a:t>
            </a:r>
            <a:r>
              <a:rPr lang="en-US" sz="1100" b="0" dirty="0" err="1">
                <a:effectLst/>
              </a:rPr>
              <a:t>best_params_cl</a:t>
            </a:r>
            <a:r>
              <a:rPr lang="en-US" sz="1100" b="0" dirty="0">
                <a:effectLst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288CC-F47A-5AD7-738B-D45EB5EB302F}"/>
              </a:ext>
            </a:extLst>
          </p:cNvPr>
          <p:cNvSpPr txBox="1"/>
          <p:nvPr/>
        </p:nvSpPr>
        <p:spPr>
          <a:xfrm>
            <a:off x="7458076" y="148816"/>
            <a:ext cx="4438650" cy="655564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6A9955"/>
                </a:solidFill>
                <a:effectLst/>
              </a:rPr>
              <a:t># Perform 10-fold cross-validation</a:t>
            </a:r>
            <a:endParaRPr lang="en-US" sz="1000" b="0" dirty="0">
              <a:solidFill>
                <a:srgbClr val="D4D4D4"/>
              </a:solidFill>
              <a:effectLst/>
            </a:endParaRPr>
          </a:p>
          <a:p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kf</a:t>
            </a:r>
            <a:r>
              <a:rPr lang="en-US" sz="1000" b="0" dirty="0">
                <a:solidFill>
                  <a:srgbClr val="D4D4D4"/>
                </a:solidFill>
                <a:effectLst/>
              </a:rPr>
              <a:t> = </a:t>
            </a:r>
            <a:r>
              <a:rPr lang="en-US" sz="1000" b="0" dirty="0" err="1">
                <a:solidFill>
                  <a:srgbClr val="4EC9B0"/>
                </a:solidFill>
                <a:effectLst/>
              </a:rPr>
              <a:t>KFold</a:t>
            </a:r>
            <a:r>
              <a:rPr lang="en-US" sz="1000" b="0" dirty="0">
                <a:solidFill>
                  <a:srgbClr val="D4D4D4"/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n_splits</a:t>
            </a:r>
            <a:r>
              <a:rPr lang="en-US" sz="1000" b="0" dirty="0">
                <a:solidFill>
                  <a:srgbClr val="D4D4D4"/>
                </a:solidFill>
                <a:effectLst/>
              </a:rPr>
              <a:t>=</a:t>
            </a:r>
            <a:r>
              <a:rPr lang="en-US" sz="1000" b="0" dirty="0">
                <a:solidFill>
                  <a:srgbClr val="B5CEA8"/>
                </a:solidFill>
                <a:effectLst/>
              </a:rPr>
              <a:t>10</a:t>
            </a:r>
            <a:r>
              <a:rPr lang="en-US" sz="10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shuffle</a:t>
            </a:r>
            <a:r>
              <a:rPr lang="en-US" sz="1000" b="0" dirty="0">
                <a:solidFill>
                  <a:srgbClr val="D4D4D4"/>
                </a:solidFill>
                <a:effectLst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</a:rPr>
              <a:t>True</a:t>
            </a:r>
            <a:r>
              <a:rPr lang="en-US" sz="1000" b="0" dirty="0">
                <a:solidFill>
                  <a:srgbClr val="D4D4D4"/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random_state</a:t>
            </a:r>
            <a:r>
              <a:rPr lang="en-US" sz="1000" b="0" dirty="0">
                <a:solidFill>
                  <a:srgbClr val="D4D4D4"/>
                </a:solidFill>
                <a:effectLst/>
              </a:rPr>
              <a:t>=</a:t>
            </a:r>
            <a:r>
              <a:rPr lang="en-US" sz="1000" b="0" dirty="0">
                <a:solidFill>
                  <a:srgbClr val="B5CEA8"/>
                </a:solidFill>
                <a:effectLst/>
              </a:rPr>
              <a:t>42</a:t>
            </a:r>
            <a:r>
              <a:rPr lang="en-US" sz="1000" b="0" dirty="0">
                <a:solidFill>
                  <a:srgbClr val="D4D4D4"/>
                </a:solidFill>
                <a:effectLst/>
              </a:rPr>
              <a:t>)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</a:rPr>
            </a:b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results_hl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[]</a:t>
            </a:r>
          </a:p>
          <a:p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results_cl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[]</a:t>
            </a:r>
          </a:p>
          <a:p>
            <a:b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</a:b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actual_vs_predicted_hl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[]</a:t>
            </a:r>
          </a:p>
          <a:p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actual_vs_predicted_cl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[]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</a:rPr>
            </a:b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fold = 1</a:t>
            </a:r>
          </a:p>
          <a:p>
            <a:r>
              <a:rPr lang="en-US" sz="1000" b="0" dirty="0">
                <a:solidFill>
                  <a:srgbClr val="0070C0"/>
                </a:solidFill>
                <a:effectLst/>
              </a:rPr>
              <a:t>for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train_index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test_index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1000" b="0" dirty="0">
                <a:solidFill>
                  <a:srgbClr val="0070C0"/>
                </a:solidFill>
                <a:effectLst/>
              </a:rPr>
              <a:t>in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kf.split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(X):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X_train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X_test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X.iloc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[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train_index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],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X.iloc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[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test_index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]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y_train_hl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y_hl.iloc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[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train_index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],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y_hl.iloc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[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test_index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]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y_train_cl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y_cl.iloc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[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train_index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],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y_cl.iloc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[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test_index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]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</a:rPr>
              <a:t># Train the models</a:t>
            </a:r>
            <a:endParaRPr lang="en-US" sz="1000" b="0" dirty="0">
              <a:solidFill>
                <a:srgbClr val="D4D4D4"/>
              </a:solidFill>
              <a:effectLst/>
            </a:endParaRP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xgb_model_hl.fit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X_train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y_train_hl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xgb_model_cl.fit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X_train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y_train_cl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</a:rPr>
              <a:t># Predict</a:t>
            </a:r>
            <a:endParaRPr lang="en-US" sz="1000" b="0" dirty="0">
              <a:solidFill>
                <a:srgbClr val="D4D4D4"/>
              </a:solidFill>
              <a:effectLst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</a:rPr>
              <a:t>  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xgb_model_hl.predict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X_test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xgb_model_cl.predict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X_test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</a:rPr>
              <a:t># Collect actual vs predicted values</a:t>
            </a:r>
            <a:endParaRPr lang="en-US" sz="1000" b="0" dirty="0">
              <a:solidFill>
                <a:srgbClr val="D4D4D4"/>
              </a:solidFill>
              <a:effectLst/>
            </a:endParaRP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actual_vs_predicted_hl.append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))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actual_vs_predicted_cl.append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</a:rPr>
              <a:t>   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</a:rPr>
              <a:t>    </a:t>
            </a:r>
            <a:r>
              <a:rPr lang="en-US" sz="1000" b="0" dirty="0">
                <a:solidFill>
                  <a:srgbClr val="6A9955"/>
                </a:solidFill>
                <a:effectLst/>
              </a:rPr>
              <a:t># Calculate performance metrics</a:t>
            </a:r>
            <a:endParaRPr lang="en-US" sz="1000" b="0" dirty="0">
              <a:solidFill>
                <a:srgbClr val="D4D4D4"/>
              </a:solidFill>
              <a:effectLst/>
            </a:endParaRP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mae_hl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mean_absolute_error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rmse_hl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np.sqrt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mean_squared_error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))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mape_hl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mean_absolute_percentage_error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 * 100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r2_hl = r2_score(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mae_cl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mean_absolute_error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rmse_cl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np.sqrt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mean_squared_error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))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mape_cl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=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mean_absolute_percentage_error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 * 100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r2_cl = r2_score(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y_test_cl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y_pred_cl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)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results_hl.append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([fold,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mae_hl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rmse_hl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mape_hl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r2_hl])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results_cl.append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([fold,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mae_cl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rmse_cl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mape_cl</a:t>
            </a:r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r2_cl])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</a:t>
            </a:r>
          </a:p>
          <a:p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   fold += 1</a:t>
            </a:r>
          </a:p>
        </p:txBody>
      </p:sp>
    </p:spTree>
    <p:extLst>
      <p:ext uri="{BB962C8B-B14F-4D97-AF65-F5344CB8AC3E}">
        <p14:creationId xmlns:p14="http://schemas.microsoft.com/office/powerpoint/2010/main" val="209852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2438118" y="1800048"/>
            <a:ext cx="181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Original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E8BDB-1024-4BED-ECB0-D07A342E0D08}"/>
              </a:ext>
            </a:extLst>
          </p:cNvPr>
          <p:cNvSpPr txBox="1"/>
          <p:nvPr/>
        </p:nvSpPr>
        <p:spPr>
          <a:xfrm>
            <a:off x="7644279" y="1795774"/>
            <a:ext cx="23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Experimental table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B60069-4853-856C-09BD-75CE7CE43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894415"/>
              </p:ext>
            </p:extLst>
          </p:nvPr>
        </p:nvGraphicFramePr>
        <p:xfrm>
          <a:off x="6286502" y="2178564"/>
          <a:ext cx="5031045" cy="383439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006209">
                  <a:extLst>
                    <a:ext uri="{9D8B030D-6E8A-4147-A177-3AD203B41FA5}">
                      <a16:colId xmlns:a16="http://schemas.microsoft.com/office/drawing/2014/main" val="88039857"/>
                    </a:ext>
                  </a:extLst>
                </a:gridCol>
                <a:gridCol w="1006209">
                  <a:extLst>
                    <a:ext uri="{9D8B030D-6E8A-4147-A177-3AD203B41FA5}">
                      <a16:colId xmlns:a16="http://schemas.microsoft.com/office/drawing/2014/main" val="3158040937"/>
                    </a:ext>
                  </a:extLst>
                </a:gridCol>
                <a:gridCol w="1006209">
                  <a:extLst>
                    <a:ext uri="{9D8B030D-6E8A-4147-A177-3AD203B41FA5}">
                      <a16:colId xmlns:a16="http://schemas.microsoft.com/office/drawing/2014/main" val="2389844511"/>
                    </a:ext>
                  </a:extLst>
                </a:gridCol>
                <a:gridCol w="1006209">
                  <a:extLst>
                    <a:ext uri="{9D8B030D-6E8A-4147-A177-3AD203B41FA5}">
                      <a16:colId xmlns:a16="http://schemas.microsoft.com/office/drawing/2014/main" val="3175279839"/>
                    </a:ext>
                  </a:extLst>
                </a:gridCol>
                <a:gridCol w="1006209">
                  <a:extLst>
                    <a:ext uri="{9D8B030D-6E8A-4147-A177-3AD203B41FA5}">
                      <a16:colId xmlns:a16="http://schemas.microsoft.com/office/drawing/2014/main" val="3058760553"/>
                    </a:ext>
                  </a:extLst>
                </a:gridCol>
              </a:tblGrid>
              <a:tr h="4517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</a:p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(kW)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 (kW)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MAPE (%)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R-squared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9380404"/>
                  </a:ext>
                </a:extLst>
              </a:tr>
              <a:tr h="282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0.194106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0.27829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0.93398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0.999294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2297152"/>
                  </a:ext>
                </a:extLst>
              </a:tr>
              <a:tr h="282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0.198931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0.262215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0.952896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0.999302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5765727"/>
                  </a:ext>
                </a:extLst>
              </a:tr>
              <a:tr h="282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0.161475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0.29834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0.793821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9013556"/>
                  </a:ext>
                </a:extLst>
              </a:tr>
              <a:tr h="282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0.192752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0.269674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1.016883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0.999317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5960297"/>
                  </a:ext>
                </a:extLst>
              </a:tr>
              <a:tr h="282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0.206243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0.419884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1.188685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0.998307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6711718"/>
                  </a:ext>
                </a:extLst>
              </a:tr>
              <a:tr h="282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0.164589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0.230978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0.781186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0.999518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8318161"/>
                  </a:ext>
                </a:extLst>
              </a:tr>
              <a:tr h="282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0.206469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0.327119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0.858542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0.998983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1967599"/>
                  </a:ext>
                </a:extLst>
              </a:tr>
              <a:tr h="282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0.191862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0.301785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0.976863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0.999112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3510762"/>
                  </a:ext>
                </a:extLst>
              </a:tr>
              <a:tr h="2784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0.166564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0.213396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0.880673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0.999546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7074785"/>
                  </a:ext>
                </a:extLst>
              </a:tr>
              <a:tr h="282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0.19486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0.305161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1.008449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8389156"/>
                  </a:ext>
                </a:extLst>
              </a:tr>
              <a:tr h="282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0.187785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0.290684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0.939198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0.999121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4065200"/>
                  </a:ext>
                </a:extLst>
              </a:tr>
              <a:tr h="282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0.017081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0.057111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0.120527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7840336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2DABE6-6278-0E52-AD10-D47CC4D907AF}"/>
              </a:ext>
            </a:extLst>
          </p:cNvPr>
          <p:cNvCxnSpPr>
            <a:cxnSpLocks/>
          </p:cNvCxnSpPr>
          <p:nvPr/>
        </p:nvCxnSpPr>
        <p:spPr>
          <a:xfrm>
            <a:off x="6096000" y="2009775"/>
            <a:ext cx="0" cy="4219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3813CA-40BA-5BAE-B708-4AB4FAC1D8AB}"/>
              </a:ext>
            </a:extLst>
          </p:cNvPr>
          <p:cNvSpPr txBox="1"/>
          <p:nvPr/>
        </p:nvSpPr>
        <p:spPr>
          <a:xfrm>
            <a:off x="2060128" y="6168267"/>
            <a:ext cx="80632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sz="2000" b="1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b="0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Results of performance metrics for energy predicting of HL.</a:t>
            </a:r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87E8BF-0849-1044-E0E3-86FE8568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0"/>
          <a:stretch/>
        </p:blipFill>
        <p:spPr>
          <a:xfrm>
            <a:off x="841248" y="2165106"/>
            <a:ext cx="5064251" cy="38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1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2438118" y="1800048"/>
            <a:ext cx="181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Original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E8BDB-1024-4BED-ECB0-D07A342E0D08}"/>
              </a:ext>
            </a:extLst>
          </p:cNvPr>
          <p:cNvSpPr txBox="1"/>
          <p:nvPr/>
        </p:nvSpPr>
        <p:spPr>
          <a:xfrm>
            <a:off x="7644279" y="1795774"/>
            <a:ext cx="23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Experimental table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2DABE6-6278-0E52-AD10-D47CC4D907AF}"/>
              </a:ext>
            </a:extLst>
          </p:cNvPr>
          <p:cNvCxnSpPr>
            <a:cxnSpLocks/>
          </p:cNvCxnSpPr>
          <p:nvPr/>
        </p:nvCxnSpPr>
        <p:spPr>
          <a:xfrm>
            <a:off x="6096000" y="2009775"/>
            <a:ext cx="0" cy="42195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3813CA-40BA-5BAE-B708-4AB4FAC1D8AB}"/>
              </a:ext>
            </a:extLst>
          </p:cNvPr>
          <p:cNvSpPr txBox="1"/>
          <p:nvPr/>
        </p:nvSpPr>
        <p:spPr>
          <a:xfrm>
            <a:off x="2060128" y="6168267"/>
            <a:ext cx="80632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en-US" sz="2000" b="1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 3. </a:t>
            </a:r>
            <a:r>
              <a:rPr lang="en-US" sz="2000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en-US" sz="2000" b="0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 of performance metrics for energy predicting of CL.</a:t>
            </a:r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33EA9-7340-EFF2-C201-75D5F53F69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5953" y="2165105"/>
            <a:ext cx="5065776" cy="384048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A3FE874-3E11-34A5-DB82-907649BE0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84876"/>
              </p:ext>
            </p:extLst>
          </p:nvPr>
        </p:nvGraphicFramePr>
        <p:xfrm>
          <a:off x="6260273" y="2165105"/>
          <a:ext cx="5057270" cy="3844569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011454">
                  <a:extLst>
                    <a:ext uri="{9D8B030D-6E8A-4147-A177-3AD203B41FA5}">
                      <a16:colId xmlns:a16="http://schemas.microsoft.com/office/drawing/2014/main" val="1487687390"/>
                    </a:ext>
                  </a:extLst>
                </a:gridCol>
                <a:gridCol w="1011454">
                  <a:extLst>
                    <a:ext uri="{9D8B030D-6E8A-4147-A177-3AD203B41FA5}">
                      <a16:colId xmlns:a16="http://schemas.microsoft.com/office/drawing/2014/main" val="3628520863"/>
                    </a:ext>
                  </a:extLst>
                </a:gridCol>
                <a:gridCol w="1011454">
                  <a:extLst>
                    <a:ext uri="{9D8B030D-6E8A-4147-A177-3AD203B41FA5}">
                      <a16:colId xmlns:a16="http://schemas.microsoft.com/office/drawing/2014/main" val="3273893724"/>
                    </a:ext>
                  </a:extLst>
                </a:gridCol>
                <a:gridCol w="1011454">
                  <a:extLst>
                    <a:ext uri="{9D8B030D-6E8A-4147-A177-3AD203B41FA5}">
                      <a16:colId xmlns:a16="http://schemas.microsoft.com/office/drawing/2014/main" val="337101514"/>
                    </a:ext>
                  </a:extLst>
                </a:gridCol>
                <a:gridCol w="1011454">
                  <a:extLst>
                    <a:ext uri="{9D8B030D-6E8A-4147-A177-3AD203B41FA5}">
                      <a16:colId xmlns:a16="http://schemas.microsoft.com/office/drawing/2014/main" val="1527942091"/>
                    </a:ext>
                  </a:extLst>
                </a:gridCol>
              </a:tblGrid>
              <a:tr h="36854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</a:p>
                    <a:p>
                      <a:pPr algn="ctr" fontAlgn="t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(kW)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 (kW)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MAPE (%)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R-squared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4500939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0.353798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0.537199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1.309914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0.997079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2686296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0.297095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0.423075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1.140242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0.997927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1624305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0.319763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0.500917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1.221975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0.997052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6051153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0.352545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0.496526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1.470156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0.997224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4962514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0.374662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0.600763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1.393107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0.996307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5300904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0.40214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0.573561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1.566273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0.996597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8263139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0.589612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1.507326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0.996185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257305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0.32727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0.482912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1.166158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0.997382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7430813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0.301474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0.39535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1.219702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0.998242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3904294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0.270597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0.426214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1.079473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0.997528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99529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0.341025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0.502613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1.307433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0.997152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6782925"/>
                  </a:ext>
                </a:extLst>
              </a:tr>
              <a:tr h="2891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0.046116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0.168542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0.000663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982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39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543CFF-49D4-D4BA-AE8B-FF99315DCD7C}"/>
              </a:ext>
            </a:extLst>
          </p:cNvPr>
          <p:cNvSpPr txBox="1"/>
          <p:nvPr/>
        </p:nvSpPr>
        <p:spPr>
          <a:xfrm>
            <a:off x="1969226" y="2194712"/>
            <a:ext cx="46076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highlight>
                  <a:srgbClr val="FFFFFF"/>
                </a:highlight>
                <a:ea typeface="+mn-ea"/>
                <a:cs typeface="Calibri" panose="020F0502020204030204" pitchFamily="34" charset="0"/>
              </a:rPr>
              <a:t>Actual and predicted energy values of heating load</a:t>
            </a:r>
            <a:endParaRPr lang="en-US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A9DCCBC-247F-789D-A423-8FA1DDD22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7050" y="3433217"/>
            <a:ext cx="5132036" cy="2806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3408812" y="6328694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Original figure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E8BDB-1024-4BED-ECB0-D07A342E0D08}"/>
              </a:ext>
            </a:extLst>
          </p:cNvPr>
          <p:cNvSpPr txBox="1"/>
          <p:nvPr/>
        </p:nvSpPr>
        <p:spPr>
          <a:xfrm>
            <a:off x="7676483" y="6328694"/>
            <a:ext cx="24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Experimental figure</a:t>
            </a:r>
          </a:p>
        </p:txBody>
      </p:sp>
      <p:pic>
        <p:nvPicPr>
          <p:cNvPr id="8" name="Picture 7" descr="A group of graphs with text&#10;&#10;Description automatically generated with medium confidence">
            <a:extLst>
              <a:ext uri="{FF2B5EF4-FFF2-40B4-BE49-F238E27FC236}">
                <a16:creationId xmlns:a16="http://schemas.microsoft.com/office/drawing/2014/main" id="{B0AB45C8-4B82-F7E1-0157-B7F7C0679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393" y="1741299"/>
            <a:ext cx="3374136" cy="44988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160627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543CFF-49D4-D4BA-AE8B-FF99315DCD7C}"/>
              </a:ext>
            </a:extLst>
          </p:cNvPr>
          <p:cNvSpPr txBox="1"/>
          <p:nvPr/>
        </p:nvSpPr>
        <p:spPr>
          <a:xfrm>
            <a:off x="1969226" y="2194712"/>
            <a:ext cx="46076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30936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highlight>
                  <a:srgbClr val="FFFFFF"/>
                </a:highlight>
                <a:ea typeface="+mn-ea"/>
                <a:cs typeface="Calibri" panose="020F0502020204030204" pitchFamily="34" charset="0"/>
              </a:rPr>
              <a:t>Actual and predicted energy values of </a:t>
            </a:r>
            <a:r>
              <a:rPr lang="en-US" sz="2400" dirty="0">
                <a:highlight>
                  <a:srgbClr val="FFFFFF"/>
                </a:highlight>
                <a:cs typeface="Calibri" panose="020F0502020204030204" pitchFamily="34" charset="0"/>
              </a:rPr>
              <a:t>cooling</a:t>
            </a:r>
            <a:r>
              <a:rPr lang="en-US" sz="2400" kern="1200" dirty="0">
                <a:solidFill>
                  <a:schemeClr val="tx1"/>
                </a:solidFill>
                <a:highlight>
                  <a:srgbClr val="FFFFFF"/>
                </a:highlight>
                <a:ea typeface="+mn-ea"/>
                <a:cs typeface="Calibri" panose="020F0502020204030204" pitchFamily="34" charset="0"/>
              </a:rPr>
              <a:t> load</a:t>
            </a:r>
            <a:endParaRPr lang="en-US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3408812" y="6328694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Original figure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E8BDB-1024-4BED-ECB0-D07A342E0D08}"/>
              </a:ext>
            </a:extLst>
          </p:cNvPr>
          <p:cNvSpPr txBox="1"/>
          <p:nvPr/>
        </p:nvSpPr>
        <p:spPr>
          <a:xfrm>
            <a:off x="7676483" y="6328694"/>
            <a:ext cx="24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Experimental figure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94EC4E-7503-BB40-DB5D-DF6603FA8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5501" y="3435761"/>
            <a:ext cx="5257133" cy="2807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</p:pic>
      <p:pic>
        <p:nvPicPr>
          <p:cNvPr id="8" name="Picture 7" descr="A group of graphs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517E0B50-2084-BBAE-3936-663C1AB37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624" y="1744121"/>
            <a:ext cx="3374136" cy="44988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3757729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B3FA7A49-89BE-7112-DB63-648EB7F1580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03" y="2626424"/>
            <a:ext cx="3666744" cy="2751513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543CFF-49D4-D4BA-AE8B-FF99315DCD7C}"/>
              </a:ext>
            </a:extLst>
          </p:cNvPr>
          <p:cNvSpPr txBox="1"/>
          <p:nvPr/>
        </p:nvSpPr>
        <p:spPr>
          <a:xfrm>
            <a:off x="1318883" y="5729971"/>
            <a:ext cx="9545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FIGURE 7. </a:t>
            </a:r>
            <a:r>
              <a:rPr lang="en-US" sz="2000" b="0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The relation between R-Squared and MAE values for HL in 30 times run</a:t>
            </a:r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10398-6464-A23D-9FA0-E94DF0B18497}"/>
              </a:ext>
            </a:extLst>
          </p:cNvPr>
          <p:cNvSpPr txBox="1"/>
          <p:nvPr/>
        </p:nvSpPr>
        <p:spPr>
          <a:xfrm>
            <a:off x="2880019" y="2134284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Original figure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435AA-31CA-ED05-FD07-0D1C42BCA944}"/>
              </a:ext>
            </a:extLst>
          </p:cNvPr>
          <p:cNvSpPr txBox="1"/>
          <p:nvPr/>
        </p:nvSpPr>
        <p:spPr>
          <a:xfrm>
            <a:off x="7192096" y="2134284"/>
            <a:ext cx="24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Experimental figure</a:t>
            </a:r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B00A6C4-AFBD-AAA0-F1C9-AE341A909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48" y="2626424"/>
            <a:ext cx="3665913" cy="27515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268A31-80E5-BDC3-CCD1-EE80526804AA}"/>
              </a:ext>
            </a:extLst>
          </p:cNvPr>
          <p:cNvSpPr/>
          <p:nvPr/>
        </p:nvSpPr>
        <p:spPr>
          <a:xfrm>
            <a:off x="1620785" y="2011476"/>
            <a:ext cx="4388980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277F4F-5001-358D-07F4-4DF0EA93DB2E}"/>
              </a:ext>
            </a:extLst>
          </p:cNvPr>
          <p:cNvSpPr/>
          <p:nvPr/>
        </p:nvSpPr>
        <p:spPr>
          <a:xfrm>
            <a:off x="6182237" y="2011476"/>
            <a:ext cx="4438139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1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43CFF-49D4-D4BA-AE8B-FF99315DCD7C}"/>
              </a:ext>
            </a:extLst>
          </p:cNvPr>
          <p:cNvSpPr txBox="1"/>
          <p:nvPr/>
        </p:nvSpPr>
        <p:spPr>
          <a:xfrm>
            <a:off x="1318883" y="5729971"/>
            <a:ext cx="9545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FIGURE 9. </a:t>
            </a:r>
            <a:r>
              <a:rPr lang="en-US" sz="2000" b="0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The relation between R-Squared and MAE values for CL in 30 times run</a:t>
            </a:r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10398-6464-A23D-9FA0-E94DF0B18497}"/>
              </a:ext>
            </a:extLst>
          </p:cNvPr>
          <p:cNvSpPr txBox="1"/>
          <p:nvPr/>
        </p:nvSpPr>
        <p:spPr>
          <a:xfrm>
            <a:off x="2880019" y="2134284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Original figure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435AA-31CA-ED05-FD07-0D1C42BCA944}"/>
              </a:ext>
            </a:extLst>
          </p:cNvPr>
          <p:cNvSpPr txBox="1"/>
          <p:nvPr/>
        </p:nvSpPr>
        <p:spPr>
          <a:xfrm>
            <a:off x="7192096" y="2134284"/>
            <a:ext cx="24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Experimental figure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68A31-80E5-BDC3-CCD1-EE80526804AA}"/>
              </a:ext>
            </a:extLst>
          </p:cNvPr>
          <p:cNvSpPr/>
          <p:nvPr/>
        </p:nvSpPr>
        <p:spPr>
          <a:xfrm>
            <a:off x="1620785" y="2011476"/>
            <a:ext cx="4388980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277F4F-5001-358D-07F4-4DF0EA93DB2E}"/>
              </a:ext>
            </a:extLst>
          </p:cNvPr>
          <p:cNvSpPr/>
          <p:nvPr/>
        </p:nvSpPr>
        <p:spPr>
          <a:xfrm>
            <a:off x="6182237" y="2011476"/>
            <a:ext cx="4438139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44931-0D7F-59BA-CF7F-0E966488F18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2318" y="2626424"/>
            <a:ext cx="3665913" cy="2751513"/>
          </a:xfrm>
          <a:prstGeom prst="rect">
            <a:avLst/>
          </a:prstGeom>
          <a:effectLst/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E4BF4823-B12F-3AB5-7C6E-156EF3484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48" y="2626424"/>
            <a:ext cx="3665913" cy="27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4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6657715" y="467271"/>
            <a:ext cx="4195674" cy="205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dirty="0">
                <a:latin typeface="+mj-lt"/>
                <a:ea typeface="+mj-ea"/>
                <a:cs typeface="+mj-cs"/>
              </a:rPr>
              <a:t>Outlines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rainbow colored splatter&#10;&#10;Description automatically generated">
            <a:extLst>
              <a:ext uri="{FF2B5EF4-FFF2-40B4-BE49-F238E27FC236}">
                <a16:creationId xmlns:a16="http://schemas.microsoft.com/office/drawing/2014/main" id="{BF678128-D4F6-C616-520C-EC25A599C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98" r="1245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7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A4DA56-E754-F4EF-8E4F-8160CAA9157D}"/>
              </a:ext>
            </a:extLst>
          </p:cNvPr>
          <p:cNvSpPr txBox="1"/>
          <p:nvPr/>
        </p:nvSpPr>
        <p:spPr>
          <a:xfrm>
            <a:off x="6657715" y="2990818"/>
            <a:ext cx="4538621" cy="2052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Introduction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Proposed Ensemble Learning Approach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XGBoost (</a:t>
            </a:r>
            <a:r>
              <a:rPr lang="en-US" sz="1900" dirty="0" err="1">
                <a:solidFill>
                  <a:schemeClr val="tx1">
                    <a:alpha val="80000"/>
                  </a:schemeClr>
                </a:solidFill>
              </a:rPr>
              <a:t>eXtreme</a:t>
            </a: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 Gradient Boosting)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Experimental Design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Results and Discussion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Conclusion</a:t>
            </a:r>
          </a:p>
        </p:txBody>
      </p:sp>
      <p:sp>
        <p:nvSpPr>
          <p:cNvPr id="7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498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43CFF-49D4-D4BA-AE8B-FF99315DCD7C}"/>
              </a:ext>
            </a:extLst>
          </p:cNvPr>
          <p:cNvSpPr txBox="1"/>
          <p:nvPr/>
        </p:nvSpPr>
        <p:spPr>
          <a:xfrm>
            <a:off x="1318883" y="5729971"/>
            <a:ext cx="9545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FIGURE 8. </a:t>
            </a:r>
            <a:r>
              <a:rPr lang="en-US" sz="2000" b="0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The relation between RMSE and MAPE values for HL in 30 times run</a:t>
            </a:r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10398-6464-A23D-9FA0-E94DF0B18497}"/>
              </a:ext>
            </a:extLst>
          </p:cNvPr>
          <p:cNvSpPr txBox="1"/>
          <p:nvPr/>
        </p:nvSpPr>
        <p:spPr>
          <a:xfrm>
            <a:off x="2880019" y="2134284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Original figure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435AA-31CA-ED05-FD07-0D1C42BCA944}"/>
              </a:ext>
            </a:extLst>
          </p:cNvPr>
          <p:cNvSpPr txBox="1"/>
          <p:nvPr/>
        </p:nvSpPr>
        <p:spPr>
          <a:xfrm>
            <a:off x="7192096" y="2134284"/>
            <a:ext cx="24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Experimental figure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68A31-80E5-BDC3-CCD1-EE80526804AA}"/>
              </a:ext>
            </a:extLst>
          </p:cNvPr>
          <p:cNvSpPr/>
          <p:nvPr/>
        </p:nvSpPr>
        <p:spPr>
          <a:xfrm>
            <a:off x="1620785" y="2011476"/>
            <a:ext cx="4388980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277F4F-5001-358D-07F4-4DF0EA93DB2E}"/>
              </a:ext>
            </a:extLst>
          </p:cNvPr>
          <p:cNvSpPr/>
          <p:nvPr/>
        </p:nvSpPr>
        <p:spPr>
          <a:xfrm>
            <a:off x="6182237" y="2011476"/>
            <a:ext cx="4438139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0B0CD-70CC-1C58-8E73-8088D52BCD6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739" y="2625593"/>
            <a:ext cx="3666744" cy="2752344"/>
          </a:xfrm>
          <a:prstGeom prst="rect">
            <a:avLst/>
          </a:prstGeom>
          <a:effectLst/>
        </p:spPr>
      </p:pic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970BA48-D190-91C7-59B8-B488E3F1A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48" y="2626424"/>
            <a:ext cx="3665913" cy="27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43CFF-49D4-D4BA-AE8B-FF99315DCD7C}"/>
              </a:ext>
            </a:extLst>
          </p:cNvPr>
          <p:cNvSpPr txBox="1"/>
          <p:nvPr/>
        </p:nvSpPr>
        <p:spPr>
          <a:xfrm>
            <a:off x="1318883" y="5729971"/>
            <a:ext cx="9545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FIGURE 10. </a:t>
            </a:r>
            <a:r>
              <a:rPr lang="en-US" sz="2000" b="0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The relation between RMSE and MAPE values for CL in 30 times run</a:t>
            </a:r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10398-6464-A23D-9FA0-E94DF0B18497}"/>
              </a:ext>
            </a:extLst>
          </p:cNvPr>
          <p:cNvSpPr txBox="1"/>
          <p:nvPr/>
        </p:nvSpPr>
        <p:spPr>
          <a:xfrm>
            <a:off x="2855855" y="2134284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Original figure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435AA-31CA-ED05-FD07-0D1C42BCA944}"/>
              </a:ext>
            </a:extLst>
          </p:cNvPr>
          <p:cNvSpPr txBox="1"/>
          <p:nvPr/>
        </p:nvSpPr>
        <p:spPr>
          <a:xfrm>
            <a:off x="7192094" y="2134284"/>
            <a:ext cx="24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Experimental figure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68A31-80E5-BDC3-CCD1-EE80526804AA}"/>
              </a:ext>
            </a:extLst>
          </p:cNvPr>
          <p:cNvSpPr/>
          <p:nvPr/>
        </p:nvSpPr>
        <p:spPr>
          <a:xfrm>
            <a:off x="1620785" y="2011476"/>
            <a:ext cx="4388980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277F4F-5001-358D-07F4-4DF0EA93DB2E}"/>
              </a:ext>
            </a:extLst>
          </p:cNvPr>
          <p:cNvSpPr/>
          <p:nvPr/>
        </p:nvSpPr>
        <p:spPr>
          <a:xfrm>
            <a:off x="6182237" y="2011476"/>
            <a:ext cx="4438139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139A8B-82A3-5660-5448-B8E2648BBDE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739" y="2626424"/>
            <a:ext cx="3666744" cy="2752344"/>
          </a:xfrm>
          <a:prstGeom prst="rect">
            <a:avLst/>
          </a:prstGeom>
          <a:effectLst/>
        </p:spPr>
      </p:pic>
      <p:pic>
        <p:nvPicPr>
          <p:cNvPr id="10" name="Picture 9" descr="A graph with orange and grey lines&#10;&#10;Description automatically generated">
            <a:extLst>
              <a:ext uri="{FF2B5EF4-FFF2-40B4-BE49-F238E27FC236}">
                <a16:creationId xmlns:a16="http://schemas.microsoft.com/office/drawing/2014/main" id="{35148B4B-D449-03BC-6330-6A7A1D992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48" y="2627255"/>
            <a:ext cx="3665913" cy="27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23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43CFF-49D4-D4BA-AE8B-FF99315DCD7C}"/>
              </a:ext>
            </a:extLst>
          </p:cNvPr>
          <p:cNvSpPr txBox="1"/>
          <p:nvPr/>
        </p:nvSpPr>
        <p:spPr>
          <a:xfrm>
            <a:off x="1318883" y="5729971"/>
            <a:ext cx="9545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FIGURE 11. </a:t>
            </a:r>
            <a:r>
              <a:rPr lang="en-US" sz="2000" b="0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Comparison results of R-Squared between training and testing set for HL in the 30-times run of 10-cross validation.</a:t>
            </a:r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10398-6464-A23D-9FA0-E94DF0B18497}"/>
              </a:ext>
            </a:extLst>
          </p:cNvPr>
          <p:cNvSpPr txBox="1"/>
          <p:nvPr/>
        </p:nvSpPr>
        <p:spPr>
          <a:xfrm>
            <a:off x="2855855" y="2134284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Original figure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435AA-31CA-ED05-FD07-0D1C42BCA944}"/>
              </a:ext>
            </a:extLst>
          </p:cNvPr>
          <p:cNvSpPr txBox="1"/>
          <p:nvPr/>
        </p:nvSpPr>
        <p:spPr>
          <a:xfrm>
            <a:off x="7192094" y="2134284"/>
            <a:ext cx="24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Experimental figure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68A31-80E5-BDC3-CCD1-EE80526804AA}"/>
              </a:ext>
            </a:extLst>
          </p:cNvPr>
          <p:cNvSpPr/>
          <p:nvPr/>
        </p:nvSpPr>
        <p:spPr>
          <a:xfrm>
            <a:off x="1620785" y="2011476"/>
            <a:ext cx="4388980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277F4F-5001-358D-07F4-4DF0EA93DB2E}"/>
              </a:ext>
            </a:extLst>
          </p:cNvPr>
          <p:cNvSpPr/>
          <p:nvPr/>
        </p:nvSpPr>
        <p:spPr>
          <a:xfrm>
            <a:off x="6182237" y="2011476"/>
            <a:ext cx="4438139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8F6F3-2CB7-92A0-0FBB-AD1730EAA9D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739" y="2626424"/>
            <a:ext cx="3666744" cy="2752344"/>
          </a:xfrm>
          <a:prstGeom prst="rect">
            <a:avLst/>
          </a:prstGeom>
        </p:spPr>
      </p:pic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675D371-1E05-848B-EA00-033AF7B8D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83" y="2626047"/>
            <a:ext cx="3665913" cy="27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19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43CFF-49D4-D4BA-AE8B-FF99315DCD7C}"/>
              </a:ext>
            </a:extLst>
          </p:cNvPr>
          <p:cNvSpPr txBox="1"/>
          <p:nvPr/>
        </p:nvSpPr>
        <p:spPr>
          <a:xfrm>
            <a:off x="1318883" y="5729971"/>
            <a:ext cx="95457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FIGURE 12. </a:t>
            </a:r>
            <a:r>
              <a:rPr lang="en-US" sz="2000" b="0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Comparison results of R-Squared between training and testing set for CL in the 30-times run of 10-cross validation.</a:t>
            </a:r>
            <a:endParaRPr lang="en-US" sz="2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10398-6464-A23D-9FA0-E94DF0B18497}"/>
              </a:ext>
            </a:extLst>
          </p:cNvPr>
          <p:cNvSpPr txBox="1"/>
          <p:nvPr/>
        </p:nvSpPr>
        <p:spPr>
          <a:xfrm>
            <a:off x="2855855" y="2134284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Original figure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435AA-31CA-ED05-FD07-0D1C42BCA944}"/>
              </a:ext>
            </a:extLst>
          </p:cNvPr>
          <p:cNvSpPr txBox="1"/>
          <p:nvPr/>
        </p:nvSpPr>
        <p:spPr>
          <a:xfrm>
            <a:off x="7192094" y="2134284"/>
            <a:ext cx="24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Experimental figure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68A31-80E5-BDC3-CCD1-EE80526804AA}"/>
              </a:ext>
            </a:extLst>
          </p:cNvPr>
          <p:cNvSpPr/>
          <p:nvPr/>
        </p:nvSpPr>
        <p:spPr>
          <a:xfrm>
            <a:off x="1620785" y="2011476"/>
            <a:ext cx="4388980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277F4F-5001-358D-07F4-4DF0EA93DB2E}"/>
              </a:ext>
            </a:extLst>
          </p:cNvPr>
          <p:cNvSpPr/>
          <p:nvPr/>
        </p:nvSpPr>
        <p:spPr>
          <a:xfrm>
            <a:off x="6182237" y="2011476"/>
            <a:ext cx="4438139" cy="361165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E58B36-9D47-359C-45A1-432ACEFA5FC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739" y="2626047"/>
            <a:ext cx="3666744" cy="2752344"/>
          </a:xfrm>
          <a:prstGeom prst="rect">
            <a:avLst/>
          </a:prstGeom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7A9DD84-135C-8B7C-2693-325231273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48" y="2626878"/>
            <a:ext cx="3665913" cy="27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05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and Discussion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AF6D40-E0BE-DA9C-5167-91FB50892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822852"/>
              </p:ext>
            </p:extLst>
          </p:nvPr>
        </p:nvGraphicFramePr>
        <p:xfrm>
          <a:off x="841248" y="2186129"/>
          <a:ext cx="5149980" cy="411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59027">
                  <a:extLst>
                    <a:ext uri="{9D8B030D-6E8A-4147-A177-3AD203B41FA5}">
                      <a16:colId xmlns:a16="http://schemas.microsoft.com/office/drawing/2014/main" val="31797949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1006582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99423898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3597938810"/>
                    </a:ext>
                  </a:extLst>
                </a:gridCol>
                <a:gridCol w="722823">
                  <a:extLst>
                    <a:ext uri="{9D8B030D-6E8A-4147-A177-3AD203B41FA5}">
                      <a16:colId xmlns:a16="http://schemas.microsoft.com/office/drawing/2014/main" val="1882933306"/>
                    </a:ext>
                  </a:extLst>
                </a:gridCol>
                <a:gridCol w="858330">
                  <a:extLst>
                    <a:ext uri="{9D8B030D-6E8A-4147-A177-3AD203B41FA5}">
                      <a16:colId xmlns:a16="http://schemas.microsoft.com/office/drawing/2014/main" val="3451562434"/>
                    </a:ext>
                  </a:extLst>
                </a:gridCol>
              </a:tblGrid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MAE (kW)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RMSE (Kw)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MAPE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R-squared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29524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Tasnas</a:t>
                      </a:r>
                      <a:r>
                        <a:rPr lang="en-US" sz="1200" dirty="0"/>
                        <a:t> and </a:t>
                      </a:r>
                      <a:r>
                        <a:rPr lang="en-US" sz="1200" dirty="0" err="1"/>
                        <a:t>Xifara</a:t>
                      </a:r>
                      <a:r>
                        <a:rPr lang="en-US" sz="1200" dirty="0"/>
                        <a:t> (2012)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 forest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06682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Chen and Cao (2014)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 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0.998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482418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Chou and Bui (2014)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Ensemble 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0.236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0.999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326646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Castelli et al. (2015)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Genetic 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8948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Duarte et al. (2017)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Neural network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0.998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31016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Goliatt</a:t>
                      </a:r>
                      <a:r>
                        <a:rPr lang="en-US" sz="1200" dirty="0"/>
                        <a:t> et al. (2018)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Gaussian process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0.251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0.999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287389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Proposed by authors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XGBoost ensemble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0.175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0.265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0.913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0.9993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609876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My experimental results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XGBoost ensemble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0.187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0.291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0.939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0.9991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3319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DE8D039-C1D5-F7D7-562F-EF43D0B7E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66593"/>
              </p:ext>
            </p:extLst>
          </p:nvPr>
        </p:nvGraphicFramePr>
        <p:xfrm>
          <a:off x="6197724" y="2186129"/>
          <a:ext cx="5149980" cy="4114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39977">
                  <a:extLst>
                    <a:ext uri="{9D8B030D-6E8A-4147-A177-3AD203B41FA5}">
                      <a16:colId xmlns:a16="http://schemas.microsoft.com/office/drawing/2014/main" val="317979496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10065827"/>
                    </a:ext>
                  </a:extLst>
                </a:gridCol>
                <a:gridCol w="606174">
                  <a:extLst>
                    <a:ext uri="{9D8B030D-6E8A-4147-A177-3AD203B41FA5}">
                      <a16:colId xmlns:a16="http://schemas.microsoft.com/office/drawing/2014/main" val="2199423898"/>
                    </a:ext>
                  </a:extLst>
                </a:gridCol>
                <a:gridCol w="698751">
                  <a:extLst>
                    <a:ext uri="{9D8B030D-6E8A-4147-A177-3AD203B41FA5}">
                      <a16:colId xmlns:a16="http://schemas.microsoft.com/office/drawing/2014/main" val="3597938810"/>
                    </a:ext>
                  </a:extLst>
                </a:gridCol>
                <a:gridCol w="722823">
                  <a:extLst>
                    <a:ext uri="{9D8B030D-6E8A-4147-A177-3AD203B41FA5}">
                      <a16:colId xmlns:a16="http://schemas.microsoft.com/office/drawing/2014/main" val="1882933306"/>
                    </a:ext>
                  </a:extLst>
                </a:gridCol>
                <a:gridCol w="858330">
                  <a:extLst>
                    <a:ext uri="{9D8B030D-6E8A-4147-A177-3AD203B41FA5}">
                      <a16:colId xmlns:a16="http://schemas.microsoft.com/office/drawing/2014/main" val="3451562434"/>
                    </a:ext>
                  </a:extLst>
                </a:gridCol>
              </a:tblGrid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MAE (kW)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RMSE (Kw)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MAPE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R-squared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29524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Tasnas</a:t>
                      </a:r>
                      <a:r>
                        <a:rPr lang="en-US" sz="1200" dirty="0"/>
                        <a:t> and </a:t>
                      </a:r>
                      <a:r>
                        <a:rPr lang="en-US" sz="1200" dirty="0" err="1"/>
                        <a:t>Xifara</a:t>
                      </a:r>
                      <a:r>
                        <a:rPr lang="en-US" sz="1200" dirty="0"/>
                        <a:t> (2012)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 forest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1.42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4.6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06682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Chen and Cao (2014)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Ensemble 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482418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Chou and Bui (2014)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Ensemble 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1.57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0.986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326646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Castelli et al. (2015)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Genetic 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8948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Duarte et al. (2017)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Neural </a:t>
                      </a:r>
                      <a:r>
                        <a:rPr lang="en-US" sz="1200" dirty="0" err="1"/>
                        <a:t>netwrok</a:t>
                      </a:r>
                      <a:endParaRPr 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0.565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0.991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31016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Goliatt</a:t>
                      </a:r>
                      <a:r>
                        <a:rPr lang="en-US" sz="1200" dirty="0"/>
                        <a:t> et al. (2018)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Gaussian process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0.448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0.998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287389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Proposed by authors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XGBoost ensemble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0.307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0.461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1.197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0.998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609876"/>
                  </a:ext>
                </a:extLst>
              </a:tr>
              <a:tr h="45643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My experimental results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XGBoost ensemble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0.341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0.502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1.307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</a:rPr>
                        <a:t>0.997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333194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9D1C37-FE68-5A1B-49AC-BF642CAE994B}"/>
              </a:ext>
            </a:extLst>
          </p:cNvPr>
          <p:cNvCxnSpPr/>
          <p:nvPr/>
        </p:nvCxnSpPr>
        <p:spPr>
          <a:xfrm>
            <a:off x="6096000" y="1790700"/>
            <a:ext cx="0" cy="47148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B7D7FC-6AD6-CACC-5DF8-EEEE120C226F}"/>
              </a:ext>
            </a:extLst>
          </p:cNvPr>
          <p:cNvSpPr txBox="1"/>
          <p:nvPr/>
        </p:nvSpPr>
        <p:spPr>
          <a:xfrm>
            <a:off x="2665006" y="1741859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Heating Load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E4A42-C781-D3C6-050F-EC7CE64E3E1B}"/>
              </a:ext>
            </a:extLst>
          </p:cNvPr>
          <p:cNvSpPr txBox="1"/>
          <p:nvPr/>
        </p:nvSpPr>
        <p:spPr>
          <a:xfrm>
            <a:off x="8024532" y="1741859"/>
            <a:ext cx="14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Cooling Load</a:t>
            </a:r>
          </a:p>
        </p:txBody>
      </p:sp>
    </p:spTree>
    <p:extLst>
      <p:ext uri="{BB962C8B-B14F-4D97-AF65-F5344CB8AC3E}">
        <p14:creationId xmlns:p14="http://schemas.microsoft.com/office/powerpoint/2010/main" val="136939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08BE6-4357-C75E-F5E2-893EB2949380}"/>
              </a:ext>
            </a:extLst>
          </p:cNvPr>
          <p:cNvSpPr txBox="1"/>
          <p:nvPr/>
        </p:nvSpPr>
        <p:spPr>
          <a:xfrm>
            <a:off x="841248" y="2305675"/>
            <a:ext cx="5254752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Developed an ensemble learning approach using the XGBoost algorithm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Achieved </a:t>
            </a:r>
            <a:r>
              <a:rPr lang="en-US" dirty="0">
                <a:solidFill>
                  <a:srgbClr val="C00000"/>
                </a:solidFill>
              </a:rPr>
              <a:t>lower mean square error (MSE) </a:t>
            </a:r>
            <a:r>
              <a:rPr lang="en-US" dirty="0">
                <a:solidFill>
                  <a:srgbClr val="0070C0"/>
                </a:solidFill>
              </a:rPr>
              <a:t>and </a:t>
            </a:r>
            <a:r>
              <a:rPr lang="en-US" dirty="0">
                <a:solidFill>
                  <a:srgbClr val="C00000"/>
                </a:solidFill>
              </a:rPr>
              <a:t>higher accuracy </a:t>
            </a:r>
            <a:r>
              <a:rPr lang="en-US" dirty="0">
                <a:solidFill>
                  <a:srgbClr val="0070C0"/>
                </a:solidFill>
              </a:rPr>
              <a:t>compared to state-of-the-art approaches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Demonstrated </a:t>
            </a:r>
            <a:r>
              <a:rPr lang="en-US" dirty="0">
                <a:solidFill>
                  <a:srgbClr val="C00000"/>
                </a:solidFill>
              </a:rPr>
              <a:t>stability in predictions </a:t>
            </a:r>
            <a:r>
              <a:rPr lang="en-US" dirty="0">
                <a:solidFill>
                  <a:srgbClr val="0070C0"/>
                </a:solidFill>
              </a:rPr>
              <a:t>across different test runs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Effectively </a:t>
            </a:r>
            <a:r>
              <a:rPr lang="en-US" dirty="0">
                <a:solidFill>
                  <a:srgbClr val="C00000"/>
                </a:solidFill>
              </a:rPr>
              <a:t>mitigated overfitting issues</a:t>
            </a:r>
            <a:r>
              <a:rPr lang="en-US" dirty="0">
                <a:solidFill>
                  <a:srgbClr val="0070C0"/>
                </a:solidFill>
              </a:rPr>
              <a:t>, providing reliable predictions for heating load (HL) and cooling load (CL)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BDB1B-97D1-DECD-A5D6-DD8DE332C56B}"/>
              </a:ext>
            </a:extLst>
          </p:cNvPr>
          <p:cNvSpPr txBox="1"/>
          <p:nvPr/>
        </p:nvSpPr>
        <p:spPr>
          <a:xfrm>
            <a:off x="841248" y="1881503"/>
            <a:ext cx="4095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Robust Model </a:t>
            </a:r>
            <a:r>
              <a:rPr lang="en-US" b="1" dirty="0"/>
              <a:t>&amp; </a:t>
            </a:r>
            <a:r>
              <a:rPr lang="en-US" b="1" dirty="0">
                <a:solidFill>
                  <a:srgbClr val="0070C0"/>
                </a:solidFill>
              </a:rPr>
              <a:t>Experimental 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C9FDBE-7823-B60F-FDD5-AE340FD2BE91}"/>
              </a:ext>
            </a:extLst>
          </p:cNvPr>
          <p:cNvSpPr txBox="1"/>
          <p:nvPr/>
        </p:nvSpPr>
        <p:spPr>
          <a:xfrm>
            <a:off x="6091749" y="1881503"/>
            <a:ext cx="4095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Implication</a:t>
            </a:r>
            <a:r>
              <a:rPr lang="en-US" b="1" dirty="0"/>
              <a:t> &amp; </a:t>
            </a:r>
            <a:r>
              <a:rPr lang="en-US" b="1" dirty="0">
                <a:solidFill>
                  <a:srgbClr val="7030A0"/>
                </a:solidFill>
              </a:rPr>
              <a:t>Future 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2657EC-FF68-F9C7-6CEB-57E8BC447016}"/>
              </a:ext>
            </a:extLst>
          </p:cNvPr>
          <p:cNvSpPr txBox="1"/>
          <p:nvPr/>
        </p:nvSpPr>
        <p:spPr>
          <a:xfrm>
            <a:off x="6096000" y="2250835"/>
            <a:ext cx="5254752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XGBoost can be a valuable addition for predicting building energy loads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Helps building engineers make informed decisions to design energy-efficient buildings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Further improve the model by integrating more diverse datasets and refining feature selection techniques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Investigate the model's performance in real-world scenarios and its adaptability to different climatic conditions</a:t>
            </a:r>
          </a:p>
        </p:txBody>
      </p:sp>
    </p:spTree>
    <p:extLst>
      <p:ext uri="{BB962C8B-B14F-4D97-AF65-F5344CB8AC3E}">
        <p14:creationId xmlns:p14="http://schemas.microsoft.com/office/powerpoint/2010/main" val="142480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Introduction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B28CEE-0A5F-16AE-4C4A-69D7CCEF302D}"/>
              </a:ext>
            </a:extLst>
          </p:cNvPr>
          <p:cNvSpPr txBox="1"/>
          <p:nvPr/>
        </p:nvSpPr>
        <p:spPr>
          <a:xfrm>
            <a:off x="841247" y="1842295"/>
            <a:ext cx="10476297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General Background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Energy efficiency in buildings is crucial for environmental and economic benefits.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Accurate energy load prediction (</a:t>
            </a:r>
            <a:r>
              <a:rPr lang="en-US" dirty="0">
                <a:solidFill>
                  <a:srgbClr val="0070C0"/>
                </a:solidFill>
              </a:rPr>
              <a:t>Heating and Cooling</a:t>
            </a:r>
            <a:r>
              <a:rPr lang="en-US" dirty="0"/>
              <a:t>) helps in designing energy-efficient buildings.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Machine learning methods have been increasingly used for this purpose due to their predictive power and efficiency.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610360-F263-15D7-ECF9-D2F1B10FA8DF}"/>
              </a:ext>
            </a:extLst>
          </p:cNvPr>
          <p:cNvSpPr txBox="1"/>
          <p:nvPr/>
        </p:nvSpPr>
        <p:spPr>
          <a:xfrm>
            <a:off x="865953" y="4132987"/>
            <a:ext cx="10451591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Problems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Traditional machine learning methods often suffer from </a:t>
            </a:r>
            <a:r>
              <a:rPr lang="en-US" dirty="0">
                <a:solidFill>
                  <a:srgbClr val="C00000"/>
                </a:solidFill>
              </a:rPr>
              <a:t>overfitting, leading to inaccurate predictions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There is a need for models that can handle </a:t>
            </a:r>
            <a:r>
              <a:rPr lang="en-US" dirty="0">
                <a:solidFill>
                  <a:srgbClr val="0070C0"/>
                </a:solidFill>
              </a:rPr>
              <a:t>high-dimensional data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avoid overfitting </a:t>
            </a:r>
            <a:r>
              <a:rPr lang="en-US" dirty="0"/>
              <a:t>while providing accurate predictions.</a:t>
            </a:r>
          </a:p>
        </p:txBody>
      </p:sp>
    </p:spTree>
    <p:extLst>
      <p:ext uri="{BB962C8B-B14F-4D97-AF65-F5344CB8AC3E}">
        <p14:creationId xmlns:p14="http://schemas.microsoft.com/office/powerpoint/2010/main" val="78871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Introduction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38FA6E-2D71-59CA-1C90-239CB33ACE7E}"/>
              </a:ext>
            </a:extLst>
          </p:cNvPr>
          <p:cNvSpPr txBox="1"/>
          <p:nvPr/>
        </p:nvSpPr>
        <p:spPr>
          <a:xfrm>
            <a:off x="840045" y="1896702"/>
            <a:ext cx="10506456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Previous Gap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Existing methods lack robustness and fail to generalize well, especially in complex scenarios with high-dimensional data.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Overfitting is a common problem that undermines the reliability of predictions in traditional models.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C19020-441C-63DD-C2D3-FD2682755EBA}"/>
              </a:ext>
            </a:extLst>
          </p:cNvPr>
          <p:cNvSpPr txBox="1"/>
          <p:nvPr/>
        </p:nvSpPr>
        <p:spPr>
          <a:xfrm>
            <a:off x="865954" y="3776490"/>
            <a:ext cx="10451592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Research Objectives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Develop an </a:t>
            </a:r>
            <a:r>
              <a:rPr lang="en-US" dirty="0">
                <a:solidFill>
                  <a:srgbClr val="0070C0"/>
                </a:solidFill>
              </a:rPr>
              <a:t>ensemble learning approach using the XGBoost algorithm </a:t>
            </a:r>
            <a:r>
              <a:rPr lang="en-US" dirty="0"/>
              <a:t>to improve load prediction accuracy and robustness.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Conduct extensive experiments to validate the proposed approach against traditional methods.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Demonstrate the effectiveness of XGBoost in predicting energy loads in residential buildings, aiming for high accuracy and generalizability.</a:t>
            </a:r>
          </a:p>
        </p:txBody>
      </p:sp>
    </p:spTree>
    <p:extLst>
      <p:ext uri="{BB962C8B-B14F-4D97-AF65-F5344CB8AC3E}">
        <p14:creationId xmlns:p14="http://schemas.microsoft.com/office/powerpoint/2010/main" val="408167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P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roposed Ensem</a:t>
            </a:r>
            <a:r>
              <a:rPr lang="en-US" sz="4400" dirty="0">
                <a:latin typeface="+mj-lt"/>
                <a:ea typeface="+mj-ea"/>
                <a:cs typeface="+mj-cs"/>
              </a:rPr>
              <a:t>ble Learning Approach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838755" y="1956430"/>
            <a:ext cx="3568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Ensemble Learning</a:t>
            </a:r>
          </a:p>
        </p:txBody>
      </p:sp>
      <p:pic>
        <p:nvPicPr>
          <p:cNvPr id="1026" name="Picture 2" descr="15 Best Tom Cruise Action Movies (&amp; Where To Stream Them)">
            <a:extLst>
              <a:ext uri="{FF2B5EF4-FFF2-40B4-BE49-F238E27FC236}">
                <a16:creationId xmlns:a16="http://schemas.microsoft.com/office/drawing/2014/main" id="{F2593ED9-9530-0E08-C983-5A741795D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84" y="3093269"/>
            <a:ext cx="46101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Young businessman thinking">
            <a:extLst>
              <a:ext uri="{FF2B5EF4-FFF2-40B4-BE49-F238E27FC236}">
                <a16:creationId xmlns:a16="http://schemas.microsoft.com/office/drawing/2014/main" id="{C2001260-CCBB-9C24-B696-37CB2C126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00" y="1724242"/>
            <a:ext cx="2153714" cy="4877726"/>
          </a:xfrm>
          <a:prstGeom prst="rect">
            <a:avLst/>
          </a:prstGeom>
        </p:spPr>
      </p:pic>
      <p:pic>
        <p:nvPicPr>
          <p:cNvPr id="10" name="Picture 9" descr="Young casual woman thumbs up">
            <a:extLst>
              <a:ext uri="{FF2B5EF4-FFF2-40B4-BE49-F238E27FC236}">
                <a16:creationId xmlns:a16="http://schemas.microsoft.com/office/drawing/2014/main" id="{F0A44E28-1B47-DBA9-08CB-D0EE3975B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32" y="2384336"/>
            <a:ext cx="851071" cy="2453941"/>
          </a:xfrm>
          <a:prstGeom prst="rect">
            <a:avLst/>
          </a:prstGeom>
        </p:spPr>
      </p:pic>
      <p:pic>
        <p:nvPicPr>
          <p:cNvPr id="12" name="Picture 11" descr="Businessman thumbs up">
            <a:extLst>
              <a:ext uri="{FF2B5EF4-FFF2-40B4-BE49-F238E27FC236}">
                <a16:creationId xmlns:a16="http://schemas.microsoft.com/office/drawing/2014/main" id="{8C91E230-0EE1-50E3-C49F-B3ECE3AA1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562" y="2397245"/>
            <a:ext cx="851071" cy="2447538"/>
          </a:xfrm>
          <a:prstGeom prst="rect">
            <a:avLst/>
          </a:prstGeom>
        </p:spPr>
      </p:pic>
      <p:pic>
        <p:nvPicPr>
          <p:cNvPr id="14" name="Picture 13" descr="Business woman thumbs up">
            <a:extLst>
              <a:ext uri="{FF2B5EF4-FFF2-40B4-BE49-F238E27FC236}">
                <a16:creationId xmlns:a16="http://schemas.microsoft.com/office/drawing/2014/main" id="{CE394B61-AE97-7B95-C3CD-F9C3771A4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60" y="2403648"/>
            <a:ext cx="808801" cy="2447538"/>
          </a:xfrm>
          <a:prstGeom prst="rect">
            <a:avLst/>
          </a:prstGeom>
        </p:spPr>
      </p:pic>
      <p:pic>
        <p:nvPicPr>
          <p:cNvPr id="17" name="Picture 16" descr="Businessman confused">
            <a:extLst>
              <a:ext uri="{FF2B5EF4-FFF2-40B4-BE49-F238E27FC236}">
                <a16:creationId xmlns:a16="http://schemas.microsoft.com/office/drawing/2014/main" id="{23693E08-375C-15DA-98AE-00A8BBF63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66" y="3811293"/>
            <a:ext cx="1255366" cy="2461686"/>
          </a:xfrm>
          <a:prstGeom prst="rect">
            <a:avLst/>
          </a:prstGeom>
        </p:spPr>
      </p:pic>
      <p:pic>
        <p:nvPicPr>
          <p:cNvPr id="19" name="Picture 18" descr="Young businessman hands on head">
            <a:extLst>
              <a:ext uri="{FF2B5EF4-FFF2-40B4-BE49-F238E27FC236}">
                <a16:creationId xmlns:a16="http://schemas.microsoft.com/office/drawing/2014/main" id="{8A6EEE0A-BEB3-ECB3-0687-AA8B4FBDA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76" y="3754975"/>
            <a:ext cx="1083573" cy="24653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0E44D5-7FAE-15D4-D716-1CAB09FA890A}"/>
              </a:ext>
            </a:extLst>
          </p:cNvPr>
          <p:cNvSpPr txBox="1"/>
          <p:nvPr/>
        </p:nvSpPr>
        <p:spPr>
          <a:xfrm>
            <a:off x="3774580" y="4986123"/>
            <a:ext cx="1674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Tom Cruise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748518-E6D1-CB04-32C5-76A1298903C5}"/>
              </a:ext>
            </a:extLst>
          </p:cNvPr>
          <p:cNvSpPr/>
          <p:nvPr/>
        </p:nvSpPr>
        <p:spPr>
          <a:xfrm>
            <a:off x="5752643" y="1901943"/>
            <a:ext cx="983704" cy="3524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2E1E0E-922E-6334-FE75-B2E39487E96B}"/>
              </a:ext>
            </a:extLst>
          </p:cNvPr>
          <p:cNvSpPr/>
          <p:nvPr/>
        </p:nvSpPr>
        <p:spPr>
          <a:xfrm>
            <a:off x="6839602" y="1901943"/>
            <a:ext cx="983704" cy="3524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8498C5-0D6D-7B68-A721-ADE78A70C885}"/>
              </a:ext>
            </a:extLst>
          </p:cNvPr>
          <p:cNvSpPr/>
          <p:nvPr/>
        </p:nvSpPr>
        <p:spPr>
          <a:xfrm>
            <a:off x="7924261" y="1901942"/>
            <a:ext cx="983704" cy="35242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3096CC-C1D4-B029-351A-B0BEBB3D7BA7}"/>
              </a:ext>
            </a:extLst>
          </p:cNvPr>
          <p:cNvSpPr/>
          <p:nvPr/>
        </p:nvSpPr>
        <p:spPr>
          <a:xfrm>
            <a:off x="6386497" y="6191104"/>
            <a:ext cx="983704" cy="3524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07F640-48F7-F92C-EB3D-74955A06EBBE}"/>
              </a:ext>
            </a:extLst>
          </p:cNvPr>
          <p:cNvSpPr/>
          <p:nvPr/>
        </p:nvSpPr>
        <p:spPr>
          <a:xfrm>
            <a:off x="7499146" y="6186747"/>
            <a:ext cx="983704" cy="3524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4061606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/>
              <a:t>XGBoost (</a:t>
            </a:r>
            <a:r>
              <a:rPr lang="en-US" sz="4400" dirty="0" err="1"/>
              <a:t>eXtreme</a:t>
            </a:r>
            <a:r>
              <a:rPr lang="en-US" sz="4400" dirty="0"/>
              <a:t> Gradient Boosting)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FFCD5-E67C-B14A-62EF-206069EAF7DA}"/>
              </a:ext>
            </a:extLst>
          </p:cNvPr>
          <p:cNvSpPr txBox="1"/>
          <p:nvPr/>
        </p:nvSpPr>
        <p:spPr>
          <a:xfrm>
            <a:off x="838755" y="3286077"/>
            <a:ext cx="18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Gradient Boost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64BD6-4EC8-E56E-28A3-168B08828188}"/>
              </a:ext>
            </a:extLst>
          </p:cNvPr>
          <p:cNvSpPr txBox="1"/>
          <p:nvPr/>
        </p:nvSpPr>
        <p:spPr>
          <a:xfrm>
            <a:off x="874455" y="3733492"/>
            <a:ext cx="58716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C0C0C0"/>
                </a:highlight>
              </a:rPr>
              <a:t>Step1</a:t>
            </a:r>
            <a:r>
              <a:rPr lang="en-US" sz="1600" dirty="0">
                <a:highlight>
                  <a:srgbClr val="C0C0C0"/>
                </a:highlight>
                <a:sym typeface="Wingdings" panose="05000000000000000000" pitchFamily="2" charset="2"/>
              </a:rPr>
              <a:t> </a:t>
            </a:r>
            <a:r>
              <a:rPr lang="en-US" sz="1600" dirty="0">
                <a:sym typeface="Wingdings" panose="05000000000000000000" pitchFamily="2" charset="2"/>
              </a:rPr>
              <a:t>Start by computing the initial prediction, which is often the mean of the target values</a:t>
            </a:r>
          </a:p>
          <a:p>
            <a:r>
              <a:rPr lang="en-US" sz="1600" dirty="0">
                <a:highlight>
                  <a:srgbClr val="C0C0C0"/>
                </a:highlight>
                <a:sym typeface="Wingdings" panose="05000000000000000000" pitchFamily="2" charset="2"/>
              </a:rPr>
              <a:t>Step 2</a:t>
            </a:r>
            <a:r>
              <a:rPr lang="en-US" sz="1600" dirty="0">
                <a:sym typeface="Wingdings" panose="05000000000000000000" pitchFamily="2" charset="2"/>
              </a:rPr>
              <a:t> Compute Residuals: Calculate the difference between the actual values and the predicted values</a:t>
            </a:r>
          </a:p>
          <a:p>
            <a:r>
              <a:rPr lang="en-US" sz="1600" dirty="0">
                <a:highlight>
                  <a:srgbClr val="C0C0C0"/>
                </a:highlight>
                <a:sym typeface="Wingdings" panose="05000000000000000000" pitchFamily="2" charset="2"/>
              </a:rPr>
              <a:t>Step 3  </a:t>
            </a:r>
            <a:r>
              <a:rPr lang="en-US" sz="1600" dirty="0">
                <a:sym typeface="Wingdings" panose="05000000000000000000" pitchFamily="2" charset="2"/>
              </a:rPr>
              <a:t>Train a new model (typically a decision tree) to predict the residuals.</a:t>
            </a:r>
          </a:p>
          <a:p>
            <a:r>
              <a:rPr lang="en-US" sz="1600" dirty="0">
                <a:highlight>
                  <a:srgbClr val="C0C0C0"/>
                </a:highlight>
                <a:sym typeface="Wingdings" panose="05000000000000000000" pitchFamily="2" charset="2"/>
              </a:rPr>
              <a:t>Step 4  </a:t>
            </a:r>
            <a:r>
              <a:rPr lang="en-US" sz="1600" dirty="0">
                <a:sym typeface="Wingdings" panose="05000000000000000000" pitchFamily="2" charset="2"/>
              </a:rPr>
              <a:t>Update the initial predictions by adding the predictions of the residuals, multiplied by the learning rate.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41AA3F-5FDA-7A61-A07F-BD398CA3C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086533"/>
              </p:ext>
            </p:extLst>
          </p:nvPr>
        </p:nvGraphicFramePr>
        <p:xfrm>
          <a:off x="7096125" y="1945640"/>
          <a:ext cx="42214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55">
                  <a:extLst>
                    <a:ext uri="{9D8B030D-6E8A-4147-A177-3AD203B41FA5}">
                      <a16:colId xmlns:a16="http://schemas.microsoft.com/office/drawing/2014/main" val="345437447"/>
                    </a:ext>
                  </a:extLst>
                </a:gridCol>
                <a:gridCol w="1055355">
                  <a:extLst>
                    <a:ext uri="{9D8B030D-6E8A-4147-A177-3AD203B41FA5}">
                      <a16:colId xmlns:a16="http://schemas.microsoft.com/office/drawing/2014/main" val="3558296516"/>
                    </a:ext>
                  </a:extLst>
                </a:gridCol>
                <a:gridCol w="1055355">
                  <a:extLst>
                    <a:ext uri="{9D8B030D-6E8A-4147-A177-3AD203B41FA5}">
                      <a16:colId xmlns:a16="http://schemas.microsoft.com/office/drawing/2014/main" val="2213833956"/>
                    </a:ext>
                  </a:extLst>
                </a:gridCol>
                <a:gridCol w="1055355">
                  <a:extLst>
                    <a:ext uri="{9D8B030D-6E8A-4147-A177-3AD203B41FA5}">
                      <a16:colId xmlns:a16="http://schemas.microsoft.com/office/drawing/2014/main" val="2288105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84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5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62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25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9C5869-BD28-EA8C-9E17-DEE64EAF9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478996"/>
              </p:ext>
            </p:extLst>
          </p:nvPr>
        </p:nvGraphicFramePr>
        <p:xfrm>
          <a:off x="7096125" y="3550440"/>
          <a:ext cx="4221420" cy="1540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355">
                  <a:extLst>
                    <a:ext uri="{9D8B030D-6E8A-4147-A177-3AD203B41FA5}">
                      <a16:colId xmlns:a16="http://schemas.microsoft.com/office/drawing/2014/main" val="3776547003"/>
                    </a:ext>
                  </a:extLst>
                </a:gridCol>
                <a:gridCol w="1055355">
                  <a:extLst>
                    <a:ext uri="{9D8B030D-6E8A-4147-A177-3AD203B41FA5}">
                      <a16:colId xmlns:a16="http://schemas.microsoft.com/office/drawing/2014/main" val="3421922615"/>
                    </a:ext>
                  </a:extLst>
                </a:gridCol>
                <a:gridCol w="1055355">
                  <a:extLst>
                    <a:ext uri="{9D8B030D-6E8A-4147-A177-3AD203B41FA5}">
                      <a16:colId xmlns:a16="http://schemas.microsoft.com/office/drawing/2014/main" val="215734398"/>
                    </a:ext>
                  </a:extLst>
                </a:gridCol>
                <a:gridCol w="1055355">
                  <a:extLst>
                    <a:ext uri="{9D8B030D-6E8A-4147-A177-3AD203B41FA5}">
                      <a16:colId xmlns:a16="http://schemas.microsoft.com/office/drawing/2014/main" val="2349314545"/>
                    </a:ext>
                  </a:extLst>
                </a:gridCol>
              </a:tblGrid>
              <a:tr h="489077">
                <a:tc>
                  <a:txBody>
                    <a:bodyPr/>
                    <a:lstStyle/>
                    <a:p>
                      <a:r>
                        <a:rPr lang="en-US" sz="1400" dirty="0"/>
                        <a:t>Actual 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 Height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Residual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 Residual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483193"/>
                  </a:ext>
                </a:extLst>
              </a:tr>
              <a:tr h="340921">
                <a:tc>
                  <a:txBody>
                    <a:bodyPr/>
                    <a:lstStyle/>
                    <a:p>
                      <a:r>
                        <a:rPr lang="en-US" sz="1400" dirty="0"/>
                        <a:t>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11142"/>
                  </a:ext>
                </a:extLst>
              </a:tr>
              <a:tr h="340921">
                <a:tc>
                  <a:txBody>
                    <a:bodyPr/>
                    <a:lstStyle/>
                    <a:p>
                      <a:r>
                        <a:rPr lang="en-US" sz="1400" dirty="0"/>
                        <a:t>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209367"/>
                  </a:ext>
                </a:extLst>
              </a:tr>
              <a:tr h="340921">
                <a:tc>
                  <a:txBody>
                    <a:bodyPr/>
                    <a:lstStyle/>
                    <a:p>
                      <a:r>
                        <a:rPr lang="en-US" sz="1400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9047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B253D78-447F-4372-1892-DBE012DF2740}"/>
              </a:ext>
            </a:extLst>
          </p:cNvPr>
          <p:cNvSpPr txBox="1"/>
          <p:nvPr/>
        </p:nvSpPr>
        <p:spPr>
          <a:xfrm>
            <a:off x="874455" y="5834372"/>
            <a:ext cx="5871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The new prediction after first iteration: 173 + learning rate (0.1) x Pred Residual (1.5)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DB5FF8-FB5A-2282-A4D6-BC3BD57EC046}"/>
              </a:ext>
            </a:extLst>
          </p:cNvPr>
          <p:cNvSpPr txBox="1"/>
          <p:nvPr/>
        </p:nvSpPr>
        <p:spPr>
          <a:xfrm>
            <a:off x="7096125" y="5341929"/>
            <a:ext cx="4221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Final prediction =Base value + (LR x 1</a:t>
            </a:r>
            <a:r>
              <a:rPr lang="en-US" baseline="30000" dirty="0">
                <a:highlight>
                  <a:srgbClr val="FFFF00"/>
                </a:highlight>
              </a:rPr>
              <a:t>st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PredRes</a:t>
            </a:r>
            <a:r>
              <a:rPr lang="en-US" dirty="0">
                <a:highlight>
                  <a:srgbClr val="FFFF00"/>
                </a:highlight>
              </a:rPr>
              <a:t> by RM1) + (LR X 2</a:t>
            </a:r>
            <a:r>
              <a:rPr lang="en-US" baseline="30000" dirty="0">
                <a:highlight>
                  <a:srgbClr val="FFFF00"/>
                </a:highlight>
              </a:rPr>
              <a:t>nd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PredRes</a:t>
            </a:r>
            <a:r>
              <a:rPr lang="en-US" dirty="0">
                <a:highlight>
                  <a:srgbClr val="FFFF00"/>
                </a:highlight>
              </a:rPr>
              <a:t> by RM2)+….</a:t>
            </a:r>
          </a:p>
          <a:p>
            <a:r>
              <a:rPr lang="en-US" dirty="0">
                <a:highlight>
                  <a:srgbClr val="FFFF00"/>
                </a:highlight>
              </a:rPr>
              <a:t>= 173 + (0.1X1.5) + (0.1 X 1.2) +……………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D1202-1281-BBB4-56A3-2213E63BD4F3}"/>
              </a:ext>
            </a:extLst>
          </p:cNvPr>
          <p:cNvSpPr txBox="1"/>
          <p:nvPr/>
        </p:nvSpPr>
        <p:spPr>
          <a:xfrm>
            <a:off x="838755" y="1825125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- XGBoost</a:t>
            </a:r>
            <a:r>
              <a:rPr lang="en-US" sz="1600" dirty="0"/>
              <a:t> (</a:t>
            </a:r>
            <a:r>
              <a:rPr lang="en-US" sz="1600" dirty="0" err="1"/>
              <a:t>eXtreme</a:t>
            </a:r>
            <a:r>
              <a:rPr lang="en-US" sz="1600" dirty="0"/>
              <a:t> Gradient Boosting) is a powerful and efficient implementation of the gradient boosting framework and able to adjust its scale when needed.</a:t>
            </a:r>
          </a:p>
          <a:p>
            <a:r>
              <a:rPr lang="en-US" sz="1600" dirty="0"/>
              <a:t>- Developed by Tianqi Chen, XGBoost is known for its performance and speed</a:t>
            </a:r>
          </a:p>
        </p:txBody>
      </p:sp>
    </p:spTree>
    <p:extLst>
      <p:ext uri="{BB962C8B-B14F-4D97-AF65-F5344CB8AC3E}">
        <p14:creationId xmlns:p14="http://schemas.microsoft.com/office/powerpoint/2010/main" val="424014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/>
              <a:t>XGBoost (</a:t>
            </a:r>
            <a:r>
              <a:rPr lang="en-US" sz="4400" dirty="0" err="1"/>
              <a:t>eXtreme</a:t>
            </a:r>
            <a:r>
              <a:rPr lang="en-US" sz="4400" dirty="0"/>
              <a:t> Gradient Boosting)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841248" y="1915150"/>
            <a:ext cx="2694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XGBoost 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813CA-40BA-5BAE-B708-4AB4FAC1D8AB}"/>
              </a:ext>
            </a:extLst>
          </p:cNvPr>
          <p:cNvSpPr txBox="1"/>
          <p:nvPr/>
        </p:nvSpPr>
        <p:spPr>
          <a:xfrm>
            <a:off x="865953" y="2566704"/>
            <a:ext cx="5782497" cy="3367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0" dirty="0">
                <a:effectLst/>
                <a:highlight>
                  <a:srgbClr val="00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Step 1: </a:t>
            </a:r>
            <a:r>
              <a:rPr lang="en-US" sz="1600" b="0" i="0" dirty="0">
                <a:effectLst/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</a:rPr>
              <a:t>Sort and split each predictor (input variable) to find the best splitting point.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highlight>
                  <a:srgbClr val="00FFFF"/>
                </a:highlight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Step 2: </a:t>
            </a:r>
            <a:r>
              <a:rPr lang="en-US" sz="1600" dirty="0"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Optimize the tree depth by choosing the best splitting descriptor.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highlight>
                  <a:srgbClr val="00FFFF"/>
                </a:highlight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Step 3: </a:t>
            </a:r>
            <a:r>
              <a:rPr lang="en-US" sz="1600" dirty="0"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Repeat steps 1 and 2 until you reach the maximum tree depth.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highlight>
                  <a:srgbClr val="00FFFF"/>
                </a:highlight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Step 4: </a:t>
            </a:r>
            <a:r>
              <a:rPr lang="en-US" sz="1600" dirty="0"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Calculate the prediction score for each tree leaf.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highlight>
                  <a:srgbClr val="00FFFF"/>
                </a:highlight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Step 5: </a:t>
            </a:r>
            <a:r>
              <a:rPr lang="en-US" sz="1600" dirty="0"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Prune (remove) nodes with negative scores.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highlight>
                  <a:srgbClr val="00FFFF"/>
                </a:highlight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Step 6: </a:t>
            </a:r>
            <a:r>
              <a:rPr lang="en-US" sz="1600" dirty="0">
                <a:highlight>
                  <a:srgbClr val="FFFFFF"/>
                </a:highlight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Repeat the entire process for all trees in the model.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65A5F-08F0-B7C7-3645-B803C463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137" y="1963843"/>
            <a:ext cx="4546567" cy="42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/>
              <a:t>XGBoost (</a:t>
            </a:r>
            <a:r>
              <a:rPr lang="en-US" sz="4400" dirty="0" err="1"/>
              <a:t>eXtreme</a:t>
            </a:r>
            <a:r>
              <a:rPr lang="en-US" sz="4400" dirty="0"/>
              <a:t> Gradient Boosting)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841248" y="1944881"/>
            <a:ext cx="6170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Mathematical Equation of XGBoost Algorithm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3C81FF-3A04-7D59-50FF-F6913E8EDAF8}"/>
              </a:ext>
            </a:extLst>
          </p:cNvPr>
          <p:cNvSpPr/>
          <p:nvPr/>
        </p:nvSpPr>
        <p:spPr>
          <a:xfrm>
            <a:off x="841248" y="2638425"/>
            <a:ext cx="3978402" cy="104286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8405EB-325A-E5F1-72C8-5E36A6D84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53" y="2707944"/>
            <a:ext cx="261394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2B7764-2FBE-9A00-DFA3-255960D1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816217"/>
            <a:ext cx="3902924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9F751D-BB3D-6662-FBF1-AEDE8F71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3" y="4935992"/>
            <a:ext cx="2650068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DDBC31-4FB5-F4FD-A03B-C85BEE203803}"/>
              </a:ext>
            </a:extLst>
          </p:cNvPr>
          <p:cNvSpPr/>
          <p:nvPr/>
        </p:nvSpPr>
        <p:spPr>
          <a:xfrm>
            <a:off x="4997214" y="2631510"/>
            <a:ext cx="4508914" cy="1049776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7468A1-0C34-A896-ED0F-C1B01C497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463" y="2698753"/>
            <a:ext cx="3365904" cy="91528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7251754-60EA-9F2C-E12D-45CF939A421A}"/>
              </a:ext>
            </a:extLst>
          </p:cNvPr>
          <p:cNvGrpSpPr/>
          <p:nvPr/>
        </p:nvGrpSpPr>
        <p:grpSpPr>
          <a:xfrm>
            <a:off x="4997214" y="3748529"/>
            <a:ext cx="4508915" cy="1049776"/>
            <a:chOff x="7369301" y="4173722"/>
            <a:chExt cx="4508915" cy="104977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B6EA826-2419-E736-ADEC-DA9F2DBE7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5163" y="4241410"/>
              <a:ext cx="4377190" cy="9144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EC6E1D-CED4-2B30-2731-A78112C9CA46}"/>
                </a:ext>
              </a:extLst>
            </p:cNvPr>
            <p:cNvSpPr/>
            <p:nvPr/>
          </p:nvSpPr>
          <p:spPr>
            <a:xfrm>
              <a:off x="7369301" y="4173722"/>
              <a:ext cx="4508915" cy="104977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AE0DBFE-5712-FE27-C630-FA7C4CE812BE}"/>
              </a:ext>
            </a:extLst>
          </p:cNvPr>
          <p:cNvSpPr/>
          <p:nvPr/>
        </p:nvSpPr>
        <p:spPr>
          <a:xfrm>
            <a:off x="841248" y="3755445"/>
            <a:ext cx="3978402" cy="104286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94C1D2-9441-FEF3-C38F-07F30800A9DC}"/>
              </a:ext>
            </a:extLst>
          </p:cNvPr>
          <p:cNvSpPr/>
          <p:nvPr/>
        </p:nvSpPr>
        <p:spPr>
          <a:xfrm>
            <a:off x="841248" y="4871762"/>
            <a:ext cx="3978402" cy="1042860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6F64A1-520F-D72C-51B8-D6085956099F}"/>
                  </a:ext>
                </a:extLst>
              </p:cNvPr>
              <p:cNvSpPr txBox="1"/>
              <p:nvPr/>
            </p:nvSpPr>
            <p:spPr>
              <a:xfrm>
                <a:off x="4997214" y="4996368"/>
                <a:ext cx="4918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/>
                          </m:ctrlPr>
                        </m:sSubPr>
                        <m:e>
                          <m:r>
                            <a:rPr lang="en-US" b="0" i="1" smtClean="0"/>
                            <m:t>𝑓</m:t>
                          </m:r>
                        </m:e>
                        <m:sub>
                          <m:r>
                            <a:rPr lang="en-US" b="0" i="1" smtClean="0"/>
                            <m:t>𝑟</m:t>
                          </m:r>
                        </m:sub>
                      </m:sSub>
                      <m:r>
                        <a:rPr lang="en-US" b="0" i="1" smtClean="0"/>
                        <m:t>=</m:t>
                      </m:r>
                      <m:r>
                        <a:rPr lang="en-US" b="0" i="1" smtClean="0"/>
                        <m:t>𝐼𝑛𝑑𝑒𝑝𝑒𝑛𝑑𝑒𝑛𝑡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𝑡𝑟𝑒𝑒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𝑤𝑖𝑡h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𝑠𝑐𝑜𝑟𝑒𝑠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𝑜𝑓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𝑒𝑎𝑐h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𝑙𝑒𝑎𝑓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56F64A1-520F-D72C-51B8-D6085956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14" y="4996368"/>
                <a:ext cx="4918269" cy="276999"/>
              </a:xfrm>
              <a:prstGeom prst="rect">
                <a:avLst/>
              </a:prstGeom>
              <a:blipFill>
                <a:blip r:embed="rId7"/>
                <a:stretch>
                  <a:fillRect l="-1115" t="-4444" r="-111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3BC134-9A56-C929-A370-E2137CF8686C}"/>
                  </a:ext>
                </a:extLst>
              </p:cNvPr>
              <p:cNvSpPr txBox="1"/>
              <p:nvPr/>
            </p:nvSpPr>
            <p:spPr>
              <a:xfrm>
                <a:off x="4997214" y="5332930"/>
                <a:ext cx="6227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l </a:t>
                </a:r>
                <a14:m>
                  <m:oMath xmlns:m="http://schemas.openxmlformats.org/officeDocument/2006/math">
                    <m:r>
                      <a:rPr lang="en-US" b="0" i="1" smtClean="0"/>
                      <m:t>=</m:t>
                    </m:r>
                    <m:r>
                      <a:rPr lang="en-US" b="0" i="1" smtClean="0"/>
                      <m:t>𝑑𝑖𝑓𝑓𝑒𝑟𝑒𝑛𝑡𝑖𝑎𝑙𝑏𝑒</m:t>
                    </m:r>
                    <m:r>
                      <a:rPr lang="en-US" b="0" i="1" smtClean="0"/>
                      <m:t> </m:t>
                    </m:r>
                    <m:r>
                      <a:rPr lang="en-US" b="0" i="1" smtClean="0"/>
                      <m:t>𝑙𝑜𝑠𝑠</m:t>
                    </m:r>
                    <m:r>
                      <a:rPr lang="en-US" b="0" i="1" smtClean="0"/>
                      <m:t> </m:t>
                    </m:r>
                    <m:r>
                      <a:rPr lang="en-US" b="0" i="1" smtClean="0"/>
                      <m:t>𝑓𝑢𝑛𝑐𝑡𝑖𝑜𝑛</m:t>
                    </m:r>
                    <m:r>
                      <a:rPr lang="en-US" b="0" i="1" smtClean="0"/>
                      <m:t> </m:t>
                    </m:r>
                    <m:r>
                      <a:rPr lang="en-US" b="0" i="1" smtClean="0"/>
                      <m:t>𝑏𝑒𝑡𝑤𝑒𝑒𝑛</m:t>
                    </m:r>
                    <m:r>
                      <a:rPr lang="en-US" b="0" i="1" smtClean="0"/>
                      <m:t> </m:t>
                    </m:r>
                    <m:r>
                      <a:rPr lang="en-US" b="0" i="1" smtClean="0"/>
                      <m:t>𝑎𝑐𝑡𝑢𝑎𝑙</m:t>
                    </m:r>
                    <m:r>
                      <a:rPr lang="en-US" b="0" i="1" smtClean="0"/>
                      <m:t> &amp; </m:t>
                    </m:r>
                    <m:r>
                      <a:rPr lang="en-US" b="0" i="1" smtClean="0"/>
                      <m:t>𝑝𝑟𝑒𝑑𝑖𝑐𝑡𝑒𝑑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3BC134-9A56-C929-A370-E2137CF86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14" y="5332930"/>
                <a:ext cx="6227987" cy="276999"/>
              </a:xfrm>
              <a:prstGeom prst="rect">
                <a:avLst/>
              </a:prstGeom>
              <a:blipFill>
                <a:blip r:embed="rId8"/>
                <a:stretch>
                  <a:fillRect l="-2351" t="-26667" r="-881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68DE388-CAF2-7281-ACDD-6536A081D1FC}"/>
              </a:ext>
            </a:extLst>
          </p:cNvPr>
          <p:cNvSpPr txBox="1"/>
          <p:nvPr/>
        </p:nvSpPr>
        <p:spPr>
          <a:xfrm>
            <a:off x="4997213" y="5674367"/>
            <a:ext cx="42764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dirty="0">
                <a:ea typeface="Cambria Math" panose="02040503050406030204" pitchFamily="18" charset="0"/>
              </a:rPr>
              <a:t>Ω</a:t>
            </a:r>
            <a:r>
              <a:rPr lang="en-US" dirty="0">
                <a:ea typeface="Cambria Math" panose="02040503050406030204" pitchFamily="18" charset="0"/>
              </a:rPr>
              <a:t> = regularization term to avoid overfitting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232F5A-4419-5D4B-A864-DD6752C747C5}"/>
                  </a:ext>
                </a:extLst>
              </p:cNvPr>
              <p:cNvSpPr txBox="1"/>
              <p:nvPr/>
            </p:nvSpPr>
            <p:spPr>
              <a:xfrm>
                <a:off x="841248" y="6109311"/>
                <a:ext cx="85049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/>
                        <m:t>𝑇</m:t>
                      </m:r>
                      <m:r>
                        <a:rPr lang="en-US" b="0" i="1" smtClean="0"/>
                        <m:t>=</m:t>
                      </m:r>
                      <m:r>
                        <a:rPr lang="en-US" b="0" i="1" smtClean="0"/>
                        <m:t>𝑙𝑒𝑎𝑓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𝑐𝑜𝑢𝑛𝑡</m:t>
                      </m:r>
                      <m:r>
                        <a:rPr lang="en-US" b="0" i="1" smtClean="0"/>
                        <m:t>, </m:t>
                      </m:r>
                      <m:r>
                        <a:rPr lang="en-US" b="0" i="1" smtClean="0"/>
                        <m:t>𝑠</m:t>
                      </m:r>
                      <m:r>
                        <a:rPr lang="en-US" b="0" i="1" smtClean="0"/>
                        <m:t>=</m:t>
                      </m:r>
                      <m:r>
                        <a:rPr lang="en-US" b="0" i="1" smtClean="0"/>
                        <m:t>𝑙𝑒𝑎𝑓</m:t>
                      </m:r>
                      <m:r>
                        <a:rPr lang="en-US" b="0" i="1" smtClean="0"/>
                        <m:t> </m:t>
                      </m:r>
                      <m:r>
                        <a:rPr lang="en-US" b="0" i="1" smtClean="0"/>
                        <m:t>𝑠𝑐𝑜𝑟𝑒</m:t>
                      </m:r>
                      <m:r>
                        <a:rPr lang="en-US" b="0" i="1" smtClean="0"/>
                        <m:t>, 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𝑐𝑜𝑛𝑡𝑟𝑜𝑙𝑙𝑖𝑛𝑔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ea typeface="Cambria Math" panose="02040503050406030204" pitchFamily="18" charset="0"/>
                        </a:rPr>
                        <m:t>𝑟𝑒𝑔𝑢𝑙𝑎𝑟𝑖𝑧𝑎𝑡𝑖𝑜𝑛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232F5A-4419-5D4B-A864-DD6752C74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8" y="6109311"/>
                <a:ext cx="8504957" cy="276999"/>
              </a:xfrm>
              <a:prstGeom prst="rect">
                <a:avLst/>
              </a:prstGeom>
              <a:blipFill>
                <a:blip r:embed="rId9"/>
                <a:stretch>
                  <a:fillRect l="-215" t="-2174" r="-57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9665123-1F32-3E0F-8F03-5B4B7FBFD7E9}"/>
              </a:ext>
            </a:extLst>
          </p:cNvPr>
          <p:cNvSpPr txBox="1"/>
          <p:nvPr/>
        </p:nvSpPr>
        <p:spPr>
          <a:xfrm>
            <a:off x="753070" y="3718951"/>
            <a:ext cx="14660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Objective Function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3DBF4-84CF-1C36-250A-FAFBE480E697}"/>
              </a:ext>
            </a:extLst>
          </p:cNvPr>
          <p:cNvSpPr txBox="1"/>
          <p:nvPr/>
        </p:nvSpPr>
        <p:spPr>
          <a:xfrm>
            <a:off x="3350757" y="2612447"/>
            <a:ext cx="1598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Predicted Score Sum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78EB6-B90D-C929-3358-8B2FF09B41D9}"/>
              </a:ext>
            </a:extLst>
          </p:cNvPr>
          <p:cNvSpPr txBox="1"/>
          <p:nvPr/>
        </p:nvSpPr>
        <p:spPr>
          <a:xfrm>
            <a:off x="3424584" y="4842625"/>
            <a:ext cx="1598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Regularization Term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ADB33A-5668-6582-6E3C-2B81125351FC}"/>
              </a:ext>
            </a:extLst>
          </p:cNvPr>
          <p:cNvSpPr txBox="1"/>
          <p:nvPr/>
        </p:nvSpPr>
        <p:spPr>
          <a:xfrm>
            <a:off x="8136607" y="2597307"/>
            <a:ext cx="1598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Updated Prediction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50BB1A-8FDE-FE46-9E0B-E7370673B24A}"/>
              </a:ext>
            </a:extLst>
          </p:cNvPr>
          <p:cNvSpPr txBox="1"/>
          <p:nvPr/>
        </p:nvSpPr>
        <p:spPr>
          <a:xfrm>
            <a:off x="7477857" y="3715523"/>
            <a:ext cx="2176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Simplified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208239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E1D7-A8C2-36DE-A724-442A95945B94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Experimental Design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7285-644E-24B3-8B42-C692BB59DAFE}"/>
              </a:ext>
            </a:extLst>
          </p:cNvPr>
          <p:cNvSpPr txBox="1"/>
          <p:nvPr/>
        </p:nvSpPr>
        <p:spPr>
          <a:xfrm>
            <a:off x="841248" y="1791325"/>
            <a:ext cx="1228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60DC0-634A-2BF3-602E-33836C812025}"/>
              </a:ext>
            </a:extLst>
          </p:cNvPr>
          <p:cNvSpPr txBox="1"/>
          <p:nvPr/>
        </p:nvSpPr>
        <p:spPr>
          <a:xfrm>
            <a:off x="841248" y="2324819"/>
            <a:ext cx="10506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Dataset Source: </a:t>
            </a:r>
            <a:r>
              <a:rPr lang="en-US" dirty="0"/>
              <a:t>The dataset used is from a simulation of various residential building designs created with Ecotec software, which publicly available. </a:t>
            </a:r>
            <a:r>
              <a:rPr lang="en-US" b="1" dirty="0"/>
              <a:t>Number of Samples</a:t>
            </a:r>
            <a:r>
              <a:rPr lang="en-US" dirty="0"/>
              <a:t>: 768 samples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DD6B6FA-CD6A-AFAA-A196-C635DC647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97310"/>
              </p:ext>
            </p:extLst>
          </p:nvPr>
        </p:nvGraphicFramePr>
        <p:xfrm>
          <a:off x="1455647" y="3152258"/>
          <a:ext cx="457985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858">
                  <a:extLst>
                    <a:ext uri="{9D8B030D-6E8A-4147-A177-3AD203B41FA5}">
                      <a16:colId xmlns:a16="http://schemas.microsoft.com/office/drawing/2014/main" val="25517965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29376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42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Overall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544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Relative compactness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78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Wall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57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Surface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649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Roof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Glazing area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29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Glazing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40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78918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77CD511-14F0-473E-2BEE-19D011A41AAF}"/>
              </a:ext>
            </a:extLst>
          </p:cNvPr>
          <p:cNvSpPr txBox="1"/>
          <p:nvPr/>
        </p:nvSpPr>
        <p:spPr>
          <a:xfrm rot="16200000">
            <a:off x="-642867" y="4636373"/>
            <a:ext cx="33375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Input Attributes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B7AC529-CDB0-6B22-E7CD-3F2A35D6B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67857"/>
              </p:ext>
            </p:extLst>
          </p:nvPr>
        </p:nvGraphicFramePr>
        <p:xfrm>
          <a:off x="7353300" y="4024953"/>
          <a:ext cx="39944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050">
                  <a:extLst>
                    <a:ext uri="{9D8B030D-6E8A-4147-A177-3AD203B41FA5}">
                      <a16:colId xmlns:a16="http://schemas.microsoft.com/office/drawing/2014/main" val="96280351"/>
                    </a:ext>
                  </a:extLst>
                </a:gridCol>
                <a:gridCol w="1689354">
                  <a:extLst>
                    <a:ext uri="{9D8B030D-6E8A-4147-A177-3AD203B41FA5}">
                      <a16:colId xmlns:a16="http://schemas.microsoft.com/office/drawing/2014/main" val="45489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66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Cooling load (CL)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3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Heating load (HL)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0340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45FA8BB-E32E-0119-8F81-FF5A39392881}"/>
              </a:ext>
            </a:extLst>
          </p:cNvPr>
          <p:cNvSpPr txBox="1"/>
          <p:nvPr/>
        </p:nvSpPr>
        <p:spPr>
          <a:xfrm rot="16200000">
            <a:off x="5253109" y="4636372"/>
            <a:ext cx="33375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 Responses</a:t>
            </a:r>
          </a:p>
        </p:txBody>
      </p:sp>
    </p:spTree>
    <p:extLst>
      <p:ext uri="{BB962C8B-B14F-4D97-AF65-F5344CB8AC3E}">
        <p14:creationId xmlns:p14="http://schemas.microsoft.com/office/powerpoint/2010/main" val="1204333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2796</Words>
  <Application>Microsoft Office PowerPoint</Application>
  <PresentationFormat>Widescreen</PresentationFormat>
  <Paragraphs>558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Istiak Ahammed</dc:creator>
  <cp:lastModifiedBy>Istiak Ahammed</cp:lastModifiedBy>
  <cp:revision>243</cp:revision>
  <cp:lastPrinted>2024-06-13T03:15:51Z</cp:lastPrinted>
  <dcterms:created xsi:type="dcterms:W3CDTF">2024-06-11T05:37:42Z</dcterms:created>
  <dcterms:modified xsi:type="dcterms:W3CDTF">2024-06-13T03:20:48Z</dcterms:modified>
</cp:coreProperties>
</file>